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67" r:id="rId4"/>
    <p:sldId id="302" r:id="rId5"/>
    <p:sldId id="303" r:id="rId6"/>
    <p:sldId id="263" r:id="rId7"/>
    <p:sldId id="300" r:id="rId8"/>
    <p:sldId id="268" r:id="rId9"/>
    <p:sldId id="270" r:id="rId10"/>
    <p:sldId id="271" r:id="rId11"/>
    <p:sldId id="259" r:id="rId12"/>
    <p:sldId id="266" r:id="rId13"/>
    <p:sldId id="272" r:id="rId14"/>
    <p:sldId id="269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2" r:id="rId23"/>
    <p:sldId id="281" r:id="rId24"/>
    <p:sldId id="278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4" r:id="rId43"/>
    <p:sldId id="305" r:id="rId44"/>
    <p:sldId id="301" r:id="rId45"/>
    <p:sldId id="308" r:id="rId46"/>
    <p:sldId id="306" r:id="rId47"/>
    <p:sldId id="309" r:id="rId48"/>
    <p:sldId id="310" r:id="rId49"/>
    <p:sldId id="265" r:id="rId5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53D"/>
    <a:srgbClr val="FF3300"/>
    <a:srgbClr val="33CC33"/>
    <a:srgbClr val="00007A"/>
    <a:srgbClr val="FD8A69"/>
    <a:srgbClr val="007E39"/>
    <a:srgbClr val="00FA71"/>
    <a:srgbClr val="F85656"/>
    <a:srgbClr val="808080"/>
    <a:srgbClr val="080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4660"/>
  </p:normalViewPr>
  <p:slideViewPr>
    <p:cSldViewPr>
      <p:cViewPr varScale="1">
        <p:scale>
          <a:sx n="70" d="100"/>
          <a:sy n="70" d="100"/>
        </p:scale>
        <p:origin x="66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7903D-3D7D-4A6B-8D55-A385AC0211CC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0379-1972-4667-970F-0CC9B8B67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07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553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32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12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5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01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image" Target="../media/image13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5489" y="5563504"/>
            <a:ext cx="10640225" cy="4722210"/>
            <a:chOff x="7645489" y="5563504"/>
            <a:chExt cx="10640225" cy="4722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645489" y="5563504"/>
              <a:ext cx="10640225" cy="4722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640225" cy="4722210"/>
            <a:chOff x="0" y="0"/>
            <a:chExt cx="10640225" cy="47222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640225" cy="47222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95145" y="3740935"/>
            <a:ext cx="15357470" cy="12772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청주시 원도심 분석 및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511857" y="5104822"/>
            <a:ext cx="9213021" cy="32057"/>
            <a:chOff x="4511857" y="5104822"/>
            <a:chExt cx="9213021" cy="32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1857" y="5104822"/>
              <a:ext cx="9213021" cy="3205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433103" y="4878228"/>
            <a:ext cx="15357470" cy="2055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활성화 전략 수립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-1706598" y="9670077"/>
            <a:ext cx="108804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TEAM -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청주나요</a:t>
            </a:r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 안청주나요 늘 청주는 날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알아줘</a:t>
            </a:r>
            <a:endParaRPr lang="en-US" sz="1600" b="1" dirty="0">
              <a:latin typeface="Mplus 1p Bold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943600" y="419100"/>
            <a:ext cx="39920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26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매핑용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7086600" y="2046357"/>
            <a:ext cx="5798221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7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7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거주인구 격자 매핑 및 필터링 </a:t>
            </a:r>
            <a:r>
              <a:rPr lang="en-US" altLang="ko-KR" sz="17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17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7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altLang="ko-KR" sz="17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2" name="Object 40">
            <a:extLst>
              <a:ext uri="{FF2B5EF4-FFF2-40B4-BE49-F238E27FC236}">
                <a16:creationId xmlns:a16="http://schemas.microsoft.com/office/drawing/2014/main" id="{EC3BC177-C441-420C-AD23-BF349A1EE21D}"/>
              </a:ext>
            </a:extLst>
          </p:cNvPr>
          <p:cNvSpPr txBox="1"/>
          <p:nvPr/>
        </p:nvSpPr>
        <p:spPr>
          <a:xfrm>
            <a:off x="12427124" y="2030968"/>
            <a:ext cx="37272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74025" y="1897600"/>
            <a:ext cx="10525013" cy="80465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Object 40">
            <a:extLst>
              <a:ext uri="{FF2B5EF4-FFF2-40B4-BE49-F238E27FC236}">
                <a16:creationId xmlns:a16="http://schemas.microsoft.com/office/drawing/2014/main" id="{F2207F18-5640-49E4-85FE-087FECBB4BEA}"/>
              </a:ext>
            </a:extLst>
          </p:cNvPr>
          <p:cNvSpPr txBox="1"/>
          <p:nvPr/>
        </p:nvSpPr>
        <p:spPr>
          <a:xfrm>
            <a:off x="7315200" y="5777044"/>
            <a:ext cx="50009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변화 시각화를 위한 리스트 생성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1" name="Object 40">
            <a:extLst>
              <a:ext uri="{FF2B5EF4-FFF2-40B4-BE49-F238E27FC236}">
                <a16:creationId xmlns:a16="http://schemas.microsoft.com/office/drawing/2014/main" id="{099B96AF-1562-4DDD-A584-48AE57D781A7}"/>
              </a:ext>
            </a:extLst>
          </p:cNvPr>
          <p:cNvSpPr txBox="1"/>
          <p:nvPr/>
        </p:nvSpPr>
        <p:spPr>
          <a:xfrm>
            <a:off x="12025138" y="5772091"/>
            <a:ext cx="52722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인구변화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(5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항목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286408" y="2066876"/>
            <a:ext cx="5961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격자로드 및 원도심 구역 내 격자 필터링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318210" y="1897600"/>
            <a:ext cx="6855141" cy="8046499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82FC01-C83E-4FA1-800A-3645C715C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853" y="2434679"/>
            <a:ext cx="5135212" cy="3234454"/>
          </a:xfrm>
          <a:prstGeom prst="rect">
            <a:avLst/>
          </a:prstGeom>
        </p:spPr>
      </p:pic>
      <p:sp>
        <p:nvSpPr>
          <p:cNvPr id="31" name="Object 40">
            <a:extLst>
              <a:ext uri="{FF2B5EF4-FFF2-40B4-BE49-F238E27FC236}">
                <a16:creationId xmlns:a16="http://schemas.microsoft.com/office/drawing/2014/main" id="{92408F1E-44FA-4E07-8EB7-9AF34E111FA3}"/>
              </a:ext>
            </a:extLst>
          </p:cNvPr>
          <p:cNvSpPr txBox="1"/>
          <p:nvPr/>
        </p:nvSpPr>
        <p:spPr>
          <a:xfrm>
            <a:off x="9371263" y="2902375"/>
            <a:ext cx="38018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격자 </a:t>
            </a:r>
            <a:r>
              <a:rPr lang="en-US" altLang="ko-KR" sz="1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ID </a:t>
            </a:r>
            <a:r>
              <a:rPr lang="ko-KR" altLang="en-US" sz="1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Mapping</a:t>
            </a:r>
            <a:endParaRPr lang="en-US" sz="12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98BB5406-39D4-4ACC-A299-6750B30CC82B}"/>
              </a:ext>
            </a:extLst>
          </p:cNvPr>
          <p:cNvSpPr txBox="1"/>
          <p:nvPr/>
        </p:nvSpPr>
        <p:spPr>
          <a:xfrm>
            <a:off x="576856" y="5772091"/>
            <a:ext cx="42378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격자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44ED1B-597C-4E31-B345-9F89BB5C0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4738" y="2434678"/>
            <a:ext cx="4773626" cy="32344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F1BA27-6F3C-4264-9A71-856FB0D17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852" y="6176246"/>
            <a:ext cx="5135212" cy="35162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6ABC3E-E326-4DE8-80B6-388F097F7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4738" y="6176246"/>
            <a:ext cx="4773627" cy="351621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3DAC8E0-E7A5-4447-AC89-81F04A794EAB}"/>
              </a:ext>
            </a:extLst>
          </p:cNvPr>
          <p:cNvSpPr/>
          <p:nvPr/>
        </p:nvSpPr>
        <p:spPr>
          <a:xfrm>
            <a:off x="13605118" y="7093595"/>
            <a:ext cx="3539882" cy="1670251"/>
          </a:xfrm>
          <a:prstGeom prst="roundRect">
            <a:avLst/>
          </a:prstGeom>
          <a:solidFill>
            <a:srgbClr val="1E1F1C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F37C47E-AA97-4905-BB66-76F9AFA44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75" y="2438238"/>
            <a:ext cx="6352525" cy="308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169EBF-3BED-40AF-BB6C-854330E994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75" y="6176246"/>
            <a:ext cx="3685525" cy="344697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536FAAA-0A52-45FF-8D55-F2A51B8E86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51" t="3019" r="8281"/>
          <a:stretch/>
        </p:blipFill>
        <p:spPr>
          <a:xfrm>
            <a:off x="4259152" y="6198423"/>
            <a:ext cx="2675047" cy="3446974"/>
          </a:xfrm>
          <a:prstGeom prst="rect">
            <a:avLst/>
          </a:prstGeom>
        </p:spPr>
      </p:pic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12C3F9F7-9779-45E5-BD0A-1C39B2FBE343}"/>
              </a:ext>
            </a:extLst>
          </p:cNvPr>
          <p:cNvSpPr/>
          <p:nvPr/>
        </p:nvSpPr>
        <p:spPr>
          <a:xfrm rot="5400000">
            <a:off x="4122849" y="7507689"/>
            <a:ext cx="412981" cy="429082"/>
          </a:xfrm>
          <a:prstGeom prst="triangle">
            <a:avLst>
              <a:gd name="adj" fmla="val 50000"/>
            </a:avLst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8BFCDB40-51A1-4972-84FB-B23903EAEFE0}"/>
              </a:ext>
            </a:extLst>
          </p:cNvPr>
          <p:cNvSpPr txBox="1"/>
          <p:nvPr/>
        </p:nvSpPr>
        <p:spPr>
          <a:xfrm>
            <a:off x="13746546" y="7262352"/>
            <a:ext cx="332225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인구변화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고령인구 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비고령인구 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고령인구 비율 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비고령인구 비율 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1232214-B3B9-4AB4-BCE9-777CCF8D4444}"/>
              </a:ext>
            </a:extLst>
          </p:cNvPr>
          <p:cNvSpPr/>
          <p:nvPr/>
        </p:nvSpPr>
        <p:spPr>
          <a:xfrm>
            <a:off x="304800" y="266700"/>
            <a:ext cx="4715742" cy="100252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6EC22C7D-3574-4A53-B888-254B243979B6}"/>
              </a:ext>
            </a:extLst>
          </p:cNvPr>
          <p:cNvSpPr txBox="1"/>
          <p:nvPr/>
        </p:nvSpPr>
        <p:spPr>
          <a:xfrm>
            <a:off x="-136578" y="426800"/>
            <a:ext cx="54120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36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59924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76DEB9D-BC20-405E-971B-A5543E108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" t="14250" b="12122"/>
          <a:stretch/>
        </p:blipFill>
        <p:spPr>
          <a:xfrm>
            <a:off x="6495488" y="567263"/>
            <a:ext cx="10591800" cy="2948905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0BB8016E-0C5B-43A7-A5A9-07D1DC4FC1B9}"/>
              </a:ext>
            </a:extLst>
          </p:cNvPr>
          <p:cNvSpPr/>
          <p:nvPr/>
        </p:nvSpPr>
        <p:spPr>
          <a:xfrm>
            <a:off x="8447820" y="849544"/>
            <a:ext cx="1629068" cy="2448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98" name="그림 997">
            <a:extLst>
              <a:ext uri="{FF2B5EF4-FFF2-40B4-BE49-F238E27FC236}">
                <a16:creationId xmlns:a16="http://schemas.microsoft.com/office/drawing/2014/main" id="{AB354165-006A-49C6-94DC-AA81CC3E5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5" t="12104" b="11044"/>
          <a:stretch/>
        </p:blipFill>
        <p:spPr>
          <a:xfrm>
            <a:off x="6495488" y="6482797"/>
            <a:ext cx="10591800" cy="2488476"/>
          </a:xfrm>
          <a:prstGeom prst="rect">
            <a:avLst/>
          </a:prstGeom>
        </p:spPr>
      </p:pic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0D477BA8-CED8-4825-96FE-F6DF32812BEF}"/>
              </a:ext>
            </a:extLst>
          </p:cNvPr>
          <p:cNvSpPr/>
          <p:nvPr/>
        </p:nvSpPr>
        <p:spPr>
          <a:xfrm>
            <a:off x="14481794" y="7652457"/>
            <a:ext cx="2599549" cy="85541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18EBF-1944-41F0-9E3A-F4A3B87BF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86" y="2019300"/>
            <a:ext cx="4970914" cy="5890776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219200" y="4518787"/>
            <a:ext cx="337214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청주시 </a:t>
            </a:r>
            <a:endParaRPr lang="en-US" altLang="ko-KR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원도심 구역</a:t>
            </a:r>
            <a:endParaRPr lang="en-US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4B1C2C7-B4D5-4E1B-9A5D-5DDF7A8960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9" t="14141" r="37" b="11108"/>
          <a:stretch/>
        </p:blipFill>
        <p:spPr>
          <a:xfrm>
            <a:off x="6493904" y="3622339"/>
            <a:ext cx="10591800" cy="27628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9677400" y="419100"/>
            <a:ext cx="5020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 연도별 인구변화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E4DA5E2-082B-44E1-8681-7709E939A8EC}"/>
              </a:ext>
            </a:extLst>
          </p:cNvPr>
          <p:cNvCxnSpPr>
            <a:cxnSpLocks/>
          </p:cNvCxnSpPr>
          <p:nvPr/>
        </p:nvCxnSpPr>
        <p:spPr>
          <a:xfrm flipH="1">
            <a:off x="3679634" y="571500"/>
            <a:ext cx="2568766" cy="2010996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5090F00-66EA-4FDC-A56E-A41159843CD7}"/>
              </a:ext>
            </a:extLst>
          </p:cNvPr>
          <p:cNvCxnSpPr>
            <a:cxnSpLocks/>
          </p:cNvCxnSpPr>
          <p:nvPr/>
        </p:nvCxnSpPr>
        <p:spPr>
          <a:xfrm flipH="1" flipV="1">
            <a:off x="4072460" y="7318122"/>
            <a:ext cx="2099740" cy="2092578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0693F2D-6143-48EE-A376-4D3BF812BA79}"/>
              </a:ext>
            </a:extLst>
          </p:cNvPr>
          <p:cNvSpPr txBox="1"/>
          <p:nvPr/>
        </p:nvSpPr>
        <p:spPr>
          <a:xfrm>
            <a:off x="9686583" y="3585039"/>
            <a:ext cx="5020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 연도별 고령인구 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677400" y="6455698"/>
            <a:ext cx="520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 연도별 비고령인구 변화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68FDA7C-66BB-4357-85F5-57696E76804B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4A8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3E83E89C-2C94-4736-830D-6EFD1BA44FDB}"/>
              </a:ext>
            </a:extLst>
          </p:cNvPr>
          <p:cNvCxnSpPr>
            <a:cxnSpLocks/>
          </p:cNvCxnSpPr>
          <p:nvPr/>
        </p:nvCxnSpPr>
        <p:spPr>
          <a:xfrm>
            <a:off x="13300034" y="1237319"/>
            <a:ext cx="1446839" cy="37820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2B8D425-C690-4EA4-A98B-AA9704B62944}"/>
              </a:ext>
            </a:extLst>
          </p:cNvPr>
          <p:cNvCxnSpPr>
            <a:cxnSpLocks/>
          </p:cNvCxnSpPr>
          <p:nvPr/>
        </p:nvCxnSpPr>
        <p:spPr>
          <a:xfrm>
            <a:off x="13252776" y="4302131"/>
            <a:ext cx="1546928" cy="35397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EF706920-039F-4F8E-9A1C-3A1B43C9AC02}"/>
              </a:ext>
            </a:extLst>
          </p:cNvPr>
          <p:cNvCxnSpPr>
            <a:cxnSpLocks/>
          </p:cNvCxnSpPr>
          <p:nvPr/>
        </p:nvCxnSpPr>
        <p:spPr>
          <a:xfrm>
            <a:off x="13300034" y="7203032"/>
            <a:ext cx="1446839" cy="29444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9CE0C2F6-B8DF-455A-9F48-3974A4FDA312}"/>
              </a:ext>
            </a:extLst>
          </p:cNvPr>
          <p:cNvSpPr txBox="1"/>
          <p:nvPr/>
        </p:nvSpPr>
        <p:spPr>
          <a:xfrm>
            <a:off x="14249400" y="7712214"/>
            <a:ext cx="30130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2020 ~ 2021</a:t>
            </a:r>
          </a:p>
          <a:p>
            <a:pPr algn="ctr"/>
            <a:r>
              <a:rPr lang="ko-KR" altLang="en-US" sz="2000" b="1" spc="-30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비고령인구</a:t>
            </a:r>
            <a:r>
              <a:rPr lang="en-US" altLang="ko-KR" sz="2000" b="1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b="1" spc="-30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대거유입</a:t>
            </a:r>
            <a:endParaRPr lang="en-US" altLang="ko-KR" sz="2000" b="1" spc="-30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1E19317-847B-4AE4-9265-F8A6C7CCCAA4}"/>
              </a:ext>
            </a:extLst>
          </p:cNvPr>
          <p:cNvSpPr txBox="1"/>
          <p:nvPr/>
        </p:nvSpPr>
        <p:spPr>
          <a:xfrm>
            <a:off x="13490408" y="6338200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D55219C-BA1B-4410-B372-3704796AD551}"/>
              </a:ext>
            </a:extLst>
          </p:cNvPr>
          <p:cNvSpPr txBox="1"/>
          <p:nvPr/>
        </p:nvSpPr>
        <p:spPr>
          <a:xfrm>
            <a:off x="6969720" y="9122534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고령인구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60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이상 인구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E07CE05-B4A8-46A6-89EF-6C13AC17AD0F}"/>
              </a:ext>
            </a:extLst>
          </p:cNvPr>
          <p:cNvSpPr txBox="1"/>
          <p:nvPr/>
        </p:nvSpPr>
        <p:spPr>
          <a:xfrm>
            <a:off x="6969720" y="9370353"/>
            <a:ext cx="334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비고령인구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20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이상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미만 인구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D4FF76C-A9AE-40E1-BEAC-5008E19BA0C8}"/>
              </a:ext>
            </a:extLst>
          </p:cNvPr>
          <p:cNvSpPr txBox="1"/>
          <p:nvPr/>
        </p:nvSpPr>
        <p:spPr>
          <a:xfrm>
            <a:off x="6805661" y="9386119"/>
            <a:ext cx="2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07CBBB5B-78C1-434F-B698-58291D9C65C6}"/>
              </a:ext>
            </a:extLst>
          </p:cNvPr>
          <p:cNvSpPr/>
          <p:nvPr/>
        </p:nvSpPr>
        <p:spPr>
          <a:xfrm>
            <a:off x="14169350" y="4835870"/>
            <a:ext cx="3358955" cy="120141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E77A55-4B33-46AF-9569-F7097A46DBF2}"/>
              </a:ext>
            </a:extLst>
          </p:cNvPr>
          <p:cNvSpPr txBox="1"/>
          <p:nvPr/>
        </p:nvSpPr>
        <p:spPr>
          <a:xfrm>
            <a:off x="14153550" y="4920595"/>
            <a:ext cx="33589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 변화유형 모두</a:t>
            </a:r>
            <a:endParaRPr lang="en-US" altLang="ko-KR" sz="2000" b="1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2021</a:t>
            </a:r>
            <a:r>
              <a:rPr lang="ko-KR" altLang="en-US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년까지 증가하다 </a:t>
            </a:r>
            <a:endParaRPr lang="en-US" altLang="ko-KR" sz="2000" b="1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2022</a:t>
            </a:r>
            <a:r>
              <a:rPr lang="ko-KR" altLang="en-US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년에 감소하는 추세</a:t>
            </a:r>
            <a:endParaRPr lang="en-US" altLang="ko-KR" sz="2000" b="1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F66800E-D71C-4ECC-B466-7936495413EA}"/>
              </a:ext>
            </a:extLst>
          </p:cNvPr>
          <p:cNvSpPr/>
          <p:nvPr/>
        </p:nvSpPr>
        <p:spPr>
          <a:xfrm>
            <a:off x="8462232" y="1367237"/>
            <a:ext cx="1613072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7AC258-6E40-469D-AB38-CDB4E13884EE}"/>
              </a:ext>
            </a:extLst>
          </p:cNvPr>
          <p:cNvSpPr txBox="1"/>
          <p:nvPr/>
        </p:nvSpPr>
        <p:spPr>
          <a:xfrm>
            <a:off x="8366786" y="1425782"/>
            <a:ext cx="177338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D7856CB-2508-4AB5-A3AA-9B6D69627405}"/>
              </a:ext>
            </a:extLst>
          </p:cNvPr>
          <p:cNvSpPr/>
          <p:nvPr/>
        </p:nvSpPr>
        <p:spPr>
          <a:xfrm>
            <a:off x="11632865" y="849544"/>
            <a:ext cx="1629068" cy="2448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56D4D3F-2F3E-42A8-956F-3010E3EB3BEA}"/>
              </a:ext>
            </a:extLst>
          </p:cNvPr>
          <p:cNvSpPr/>
          <p:nvPr/>
        </p:nvSpPr>
        <p:spPr>
          <a:xfrm>
            <a:off x="11681649" y="2340323"/>
            <a:ext cx="151875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15E205-8AA5-4FFD-9B6B-6B8F707AE208}"/>
              </a:ext>
            </a:extLst>
          </p:cNvPr>
          <p:cNvSpPr txBox="1"/>
          <p:nvPr/>
        </p:nvSpPr>
        <p:spPr>
          <a:xfrm>
            <a:off x="11551835" y="2395659"/>
            <a:ext cx="177393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8F1B18-DF3B-413D-8525-A44E217239E6}"/>
              </a:ext>
            </a:extLst>
          </p:cNvPr>
          <p:cNvSpPr/>
          <p:nvPr/>
        </p:nvSpPr>
        <p:spPr>
          <a:xfrm>
            <a:off x="8446236" y="3937229"/>
            <a:ext cx="1629068" cy="224319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AEED62A-6AA6-4F92-B341-12F74401D429}"/>
              </a:ext>
            </a:extLst>
          </p:cNvPr>
          <p:cNvSpPr/>
          <p:nvPr/>
        </p:nvSpPr>
        <p:spPr>
          <a:xfrm>
            <a:off x="8530144" y="4338694"/>
            <a:ext cx="1467140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1656A0-A866-43DD-99DB-EB680454CF28}"/>
              </a:ext>
            </a:extLst>
          </p:cNvPr>
          <p:cNvSpPr txBox="1"/>
          <p:nvPr/>
        </p:nvSpPr>
        <p:spPr>
          <a:xfrm>
            <a:off x="8365202" y="4397239"/>
            <a:ext cx="177338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E1F585-4C1F-4214-914D-F6D9318D48C7}"/>
              </a:ext>
            </a:extLst>
          </p:cNvPr>
          <p:cNvSpPr/>
          <p:nvPr/>
        </p:nvSpPr>
        <p:spPr>
          <a:xfrm>
            <a:off x="11631281" y="3937229"/>
            <a:ext cx="1629068" cy="224319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B90BE2D-BFF5-4537-83E1-6749B94D2C8B}"/>
              </a:ext>
            </a:extLst>
          </p:cNvPr>
          <p:cNvSpPr/>
          <p:nvPr/>
        </p:nvSpPr>
        <p:spPr>
          <a:xfrm>
            <a:off x="11680065" y="4984330"/>
            <a:ext cx="151875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3F3276-4FB5-4A0F-8C05-D4E31F837668}"/>
              </a:ext>
            </a:extLst>
          </p:cNvPr>
          <p:cNvSpPr txBox="1"/>
          <p:nvPr/>
        </p:nvSpPr>
        <p:spPr>
          <a:xfrm>
            <a:off x="11541417" y="5031403"/>
            <a:ext cx="177393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0545020-A0AA-47BE-8066-8C982F9D189A}"/>
              </a:ext>
            </a:extLst>
          </p:cNvPr>
          <p:cNvSpPr/>
          <p:nvPr/>
        </p:nvSpPr>
        <p:spPr>
          <a:xfrm>
            <a:off x="8447820" y="6814751"/>
            <a:ext cx="1629068" cy="1947698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A59F2F2-5AC1-481E-B7FA-8180F60666DC}"/>
              </a:ext>
            </a:extLst>
          </p:cNvPr>
          <p:cNvSpPr/>
          <p:nvPr/>
        </p:nvSpPr>
        <p:spPr>
          <a:xfrm>
            <a:off x="8519028" y="7264219"/>
            <a:ext cx="1467140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BA5D2B-D8DA-438C-845D-BC3A7466F8FD}"/>
              </a:ext>
            </a:extLst>
          </p:cNvPr>
          <p:cNvSpPr txBox="1"/>
          <p:nvPr/>
        </p:nvSpPr>
        <p:spPr>
          <a:xfrm>
            <a:off x="8354086" y="7322764"/>
            <a:ext cx="177338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4D51408-0ADB-4FED-A729-AB1BC3C9A4E4}"/>
              </a:ext>
            </a:extLst>
          </p:cNvPr>
          <p:cNvSpPr/>
          <p:nvPr/>
        </p:nvSpPr>
        <p:spPr>
          <a:xfrm>
            <a:off x="11632865" y="6814749"/>
            <a:ext cx="1629068" cy="194769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1A6ED29-EF62-4F5E-88D6-38CAB0E6C95D}"/>
              </a:ext>
            </a:extLst>
          </p:cNvPr>
          <p:cNvSpPr/>
          <p:nvPr/>
        </p:nvSpPr>
        <p:spPr>
          <a:xfrm>
            <a:off x="11690881" y="8084790"/>
            <a:ext cx="151875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B6919B-17EE-438F-ACBF-4BE0FB25B3E8}"/>
              </a:ext>
            </a:extLst>
          </p:cNvPr>
          <p:cNvSpPr txBox="1"/>
          <p:nvPr/>
        </p:nvSpPr>
        <p:spPr>
          <a:xfrm>
            <a:off x="11561067" y="8140126"/>
            <a:ext cx="177393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CA6F3C3-BC75-4BAA-845A-F5D78856C8A4}"/>
              </a:ext>
            </a:extLst>
          </p:cNvPr>
          <p:cNvSpPr/>
          <p:nvPr/>
        </p:nvSpPr>
        <p:spPr>
          <a:xfrm>
            <a:off x="6518872" y="795866"/>
            <a:ext cx="384181" cy="7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E41981-4F2C-42A6-828B-2091CBB45798}"/>
              </a:ext>
            </a:extLst>
          </p:cNvPr>
          <p:cNvSpPr txBox="1"/>
          <p:nvPr/>
        </p:nvSpPr>
        <p:spPr>
          <a:xfrm>
            <a:off x="6419288" y="178043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5500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CE605B-0F6C-424C-A46C-08C7E97F42DF}"/>
              </a:ext>
            </a:extLst>
          </p:cNvPr>
          <p:cNvSpPr txBox="1"/>
          <p:nvPr/>
        </p:nvSpPr>
        <p:spPr>
          <a:xfrm>
            <a:off x="6411450" y="227560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5000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0E302E9-E413-414F-B4DC-27BFC4E59BA2}"/>
              </a:ext>
            </a:extLst>
          </p:cNvPr>
          <p:cNvSpPr txBox="1"/>
          <p:nvPr/>
        </p:nvSpPr>
        <p:spPr>
          <a:xfrm>
            <a:off x="6400800" y="715494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4000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8615384-FF51-42B0-9598-759A7DA86621}"/>
              </a:ext>
            </a:extLst>
          </p:cNvPr>
          <p:cNvSpPr txBox="1"/>
          <p:nvPr/>
        </p:nvSpPr>
        <p:spPr>
          <a:xfrm>
            <a:off x="6409088" y="775533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3500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8ABCE65-F1F3-4867-8C90-B3C571D1B09F}"/>
              </a:ext>
            </a:extLst>
          </p:cNvPr>
          <p:cNvSpPr txBox="1"/>
          <p:nvPr/>
        </p:nvSpPr>
        <p:spPr>
          <a:xfrm>
            <a:off x="6409088" y="830526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3000</a:t>
            </a:r>
            <a:endParaRPr lang="ko-KR" altLang="en-US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2F79FF-94CA-49D7-B4D8-8CCC683D21C3}"/>
              </a:ext>
            </a:extLst>
          </p:cNvPr>
          <p:cNvSpPr txBox="1"/>
          <p:nvPr/>
        </p:nvSpPr>
        <p:spPr>
          <a:xfrm>
            <a:off x="6420202" y="78499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6500</a:t>
            </a:r>
            <a:endParaRPr lang="ko-KR" alt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FB406F-F299-4EB6-85E6-1997182A6FA8}"/>
              </a:ext>
            </a:extLst>
          </p:cNvPr>
          <p:cNvSpPr txBox="1"/>
          <p:nvPr/>
        </p:nvSpPr>
        <p:spPr>
          <a:xfrm>
            <a:off x="6419288" y="126922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6000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1E9BBE2-BFDC-4F4A-A4D5-DE40010526E2}"/>
              </a:ext>
            </a:extLst>
          </p:cNvPr>
          <p:cNvSpPr txBox="1"/>
          <p:nvPr/>
        </p:nvSpPr>
        <p:spPr>
          <a:xfrm>
            <a:off x="6419288" y="285452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4500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E25EE6-0A05-4563-B08F-9FC3486317B2}"/>
              </a:ext>
            </a:extLst>
          </p:cNvPr>
          <p:cNvSpPr txBox="1"/>
          <p:nvPr/>
        </p:nvSpPr>
        <p:spPr>
          <a:xfrm>
            <a:off x="6411450" y="38655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2100</a:t>
            </a:r>
            <a:endParaRPr lang="ko-KR" alt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7686B99-F75E-4DE3-B94F-C0F7358C6B05}"/>
              </a:ext>
            </a:extLst>
          </p:cNvPr>
          <p:cNvSpPr txBox="1"/>
          <p:nvPr/>
        </p:nvSpPr>
        <p:spPr>
          <a:xfrm>
            <a:off x="6402487" y="41706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2000</a:t>
            </a:r>
            <a:endParaRPr lang="ko-KR" altLang="en-US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F69B4BC-3701-4932-909E-D10AF0B228BE}"/>
              </a:ext>
            </a:extLst>
          </p:cNvPr>
          <p:cNvSpPr txBox="1"/>
          <p:nvPr/>
        </p:nvSpPr>
        <p:spPr>
          <a:xfrm>
            <a:off x="6401474" y="452809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1900</a:t>
            </a:r>
            <a:endParaRPr lang="ko-KR" altLang="en-US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DC3EF41-EE54-490B-B809-6DBF2FA2BA9F}"/>
              </a:ext>
            </a:extLst>
          </p:cNvPr>
          <p:cNvSpPr txBox="1"/>
          <p:nvPr/>
        </p:nvSpPr>
        <p:spPr>
          <a:xfrm>
            <a:off x="6401474" y="48464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1800</a:t>
            </a:r>
            <a:endParaRPr lang="ko-KR" alt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F56A5E-3403-4832-AF89-5C0719E1AD87}"/>
              </a:ext>
            </a:extLst>
          </p:cNvPr>
          <p:cNvSpPr txBox="1"/>
          <p:nvPr/>
        </p:nvSpPr>
        <p:spPr>
          <a:xfrm>
            <a:off x="6401474" y="516630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1700</a:t>
            </a:r>
            <a:endParaRPr lang="ko-KR" altLang="en-US" sz="1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CFFBCF-1986-44AE-825D-B745E5F97D13}"/>
              </a:ext>
            </a:extLst>
          </p:cNvPr>
          <p:cNvSpPr txBox="1"/>
          <p:nvPr/>
        </p:nvSpPr>
        <p:spPr>
          <a:xfrm>
            <a:off x="6400800" y="547158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1600</a:t>
            </a:r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39761AD-61FD-4AD2-B883-1914CA69759A}"/>
              </a:ext>
            </a:extLst>
          </p:cNvPr>
          <p:cNvSpPr txBox="1"/>
          <p:nvPr/>
        </p:nvSpPr>
        <p:spPr>
          <a:xfrm>
            <a:off x="6411450" y="581666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1500</a:t>
            </a:r>
            <a:endParaRPr lang="ko-KR" altLang="en-US" sz="1400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EAA2613-1308-46B7-BE3B-5D2ED077D0E7}"/>
              </a:ext>
            </a:extLst>
          </p:cNvPr>
          <p:cNvSpPr/>
          <p:nvPr/>
        </p:nvSpPr>
        <p:spPr>
          <a:xfrm rot="5400000">
            <a:off x="11420591" y="-1566875"/>
            <a:ext cx="307778" cy="1011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C5C338-3536-4522-AD35-0D7032C9035F}"/>
              </a:ext>
            </a:extLst>
          </p:cNvPr>
          <p:cNvSpPr txBox="1"/>
          <p:nvPr/>
        </p:nvSpPr>
        <p:spPr>
          <a:xfrm>
            <a:off x="8367124" y="333484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EC08AB-4D4C-415D-96D4-367BC25B9CAD}"/>
              </a:ext>
            </a:extLst>
          </p:cNvPr>
          <p:cNvSpPr txBox="1"/>
          <p:nvPr/>
        </p:nvSpPr>
        <p:spPr>
          <a:xfrm>
            <a:off x="9880439" y="334690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43DF418-DB7C-475A-AB32-7342B2B1525E}"/>
              </a:ext>
            </a:extLst>
          </p:cNvPr>
          <p:cNvSpPr txBox="1"/>
          <p:nvPr/>
        </p:nvSpPr>
        <p:spPr>
          <a:xfrm>
            <a:off x="11570987" y="334690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FB45E59-AC4F-4EF4-B750-8C334F30791C}"/>
              </a:ext>
            </a:extLst>
          </p:cNvPr>
          <p:cNvSpPr txBox="1"/>
          <p:nvPr/>
        </p:nvSpPr>
        <p:spPr>
          <a:xfrm>
            <a:off x="13144951" y="333484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A2A88C7-9F46-482E-952B-2C328C89B12B}"/>
              </a:ext>
            </a:extLst>
          </p:cNvPr>
          <p:cNvSpPr txBox="1"/>
          <p:nvPr/>
        </p:nvSpPr>
        <p:spPr>
          <a:xfrm>
            <a:off x="14829771" y="334690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C81316A-E3AD-483E-A7A3-49C1F381A23B}"/>
              </a:ext>
            </a:extLst>
          </p:cNvPr>
          <p:cNvSpPr/>
          <p:nvPr/>
        </p:nvSpPr>
        <p:spPr>
          <a:xfrm rot="5400000">
            <a:off x="11408107" y="1252075"/>
            <a:ext cx="307778" cy="1013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CA46C5E-631B-4228-A633-35865FAD9CDD}"/>
              </a:ext>
            </a:extLst>
          </p:cNvPr>
          <p:cNvSpPr txBox="1"/>
          <p:nvPr/>
        </p:nvSpPr>
        <p:spPr>
          <a:xfrm>
            <a:off x="8227735" y="616627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C4A3F6-B12D-4154-8F20-530714E5C014}"/>
              </a:ext>
            </a:extLst>
          </p:cNvPr>
          <p:cNvSpPr txBox="1"/>
          <p:nvPr/>
        </p:nvSpPr>
        <p:spPr>
          <a:xfrm>
            <a:off x="9779231" y="617833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02BB36-91BF-4770-A8E3-158CF472C4AF}"/>
              </a:ext>
            </a:extLst>
          </p:cNvPr>
          <p:cNvSpPr txBox="1"/>
          <p:nvPr/>
        </p:nvSpPr>
        <p:spPr>
          <a:xfrm>
            <a:off x="11391218" y="617806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A712445-EDA8-4342-A40A-31D5546EC872}"/>
              </a:ext>
            </a:extLst>
          </p:cNvPr>
          <p:cNvSpPr txBox="1"/>
          <p:nvPr/>
        </p:nvSpPr>
        <p:spPr>
          <a:xfrm>
            <a:off x="13043743" y="616627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3EA396D-6865-47C0-8F23-7A0490F3D4FC}"/>
              </a:ext>
            </a:extLst>
          </p:cNvPr>
          <p:cNvSpPr txBox="1"/>
          <p:nvPr/>
        </p:nvSpPr>
        <p:spPr>
          <a:xfrm>
            <a:off x="14649682" y="617775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7920AB-141C-45BD-A070-9BA838DCC432}"/>
              </a:ext>
            </a:extLst>
          </p:cNvPr>
          <p:cNvSpPr/>
          <p:nvPr/>
        </p:nvSpPr>
        <p:spPr>
          <a:xfrm rot="5400000">
            <a:off x="11409691" y="3854868"/>
            <a:ext cx="307778" cy="1013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851B0AE-C013-49A6-89C2-623B06AF27B8}"/>
              </a:ext>
            </a:extLst>
          </p:cNvPr>
          <p:cNvSpPr txBox="1"/>
          <p:nvPr/>
        </p:nvSpPr>
        <p:spPr>
          <a:xfrm>
            <a:off x="8229319" y="876907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34AA81E-9184-4822-81CC-FC85032AD7B8}"/>
              </a:ext>
            </a:extLst>
          </p:cNvPr>
          <p:cNvSpPr txBox="1"/>
          <p:nvPr/>
        </p:nvSpPr>
        <p:spPr>
          <a:xfrm>
            <a:off x="9780815" y="878112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610F2CA-25CE-4742-812C-047FB5B20356}"/>
              </a:ext>
            </a:extLst>
          </p:cNvPr>
          <p:cNvSpPr txBox="1"/>
          <p:nvPr/>
        </p:nvSpPr>
        <p:spPr>
          <a:xfrm>
            <a:off x="11392802" y="878085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D82866F-3AF9-4215-8868-51618891AA64}"/>
              </a:ext>
            </a:extLst>
          </p:cNvPr>
          <p:cNvSpPr txBox="1"/>
          <p:nvPr/>
        </p:nvSpPr>
        <p:spPr>
          <a:xfrm>
            <a:off x="13045327" y="876907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4BBC859-B369-42B0-B981-0337AB246394}"/>
              </a:ext>
            </a:extLst>
          </p:cNvPr>
          <p:cNvSpPr txBox="1"/>
          <p:nvPr/>
        </p:nvSpPr>
        <p:spPr>
          <a:xfrm>
            <a:off x="14651266" y="878054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BBDBB32-A2C6-4371-AB1E-14B2B20F6A9C}"/>
              </a:ext>
            </a:extLst>
          </p:cNvPr>
          <p:cNvSpPr txBox="1"/>
          <p:nvPr/>
        </p:nvSpPr>
        <p:spPr>
          <a:xfrm>
            <a:off x="6805661" y="9116202"/>
            <a:ext cx="2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733682A-8B6D-40C0-8C54-9272FA9C3C2B}"/>
              </a:ext>
            </a:extLst>
          </p:cNvPr>
          <p:cNvSpPr txBox="1"/>
          <p:nvPr/>
        </p:nvSpPr>
        <p:spPr>
          <a:xfrm>
            <a:off x="228600" y="8034182"/>
            <a:ext cx="59447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국제연합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(UN)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기준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65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 이상 인구 비율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7%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이상 → 고령화 사회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65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세 이상 인구 비율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14%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이상 → 고령 사회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65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세 이상 인구 비율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20%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이상 →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초고령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사회로 구분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추가로 국내 국민연금 수급연령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연금 지급개시연령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및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근로자의 법상 정년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노동관계법령상 정년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(60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의무규정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을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고려하여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대를 기준으로 고령화 비율을 구분함</a:t>
            </a:r>
            <a:endParaRPr lang="en-US" altLang="ko-KR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A2EA0D1-60C5-4740-B165-6B9928FAE72F}"/>
              </a:ext>
            </a:extLst>
          </p:cNvPr>
          <p:cNvSpPr/>
          <p:nvPr/>
        </p:nvSpPr>
        <p:spPr>
          <a:xfrm>
            <a:off x="18017" y="9944100"/>
            <a:ext cx="110309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인구변화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연도별 고령인구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비고령인구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endParaRPr lang="en-US" altLang="ko-KR" sz="1400" dirty="0">
              <a:solidFill>
                <a:srgbClr val="00153D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22" name="TextBox 1021">
            <a:extLst>
              <a:ext uri="{FF2B5EF4-FFF2-40B4-BE49-F238E27FC236}">
                <a16:creationId xmlns:a16="http://schemas.microsoft.com/office/drawing/2014/main" id="{9A91B042-C8A9-4C35-94DA-8684D5411C81}"/>
              </a:ext>
            </a:extLst>
          </p:cNvPr>
          <p:cNvSpPr txBox="1"/>
          <p:nvPr/>
        </p:nvSpPr>
        <p:spPr>
          <a:xfrm>
            <a:off x="13252776" y="3494060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0E4F5BE2-E065-4252-97A9-9B94BB4821D1}"/>
              </a:ext>
            </a:extLst>
          </p:cNvPr>
          <p:cNvSpPr/>
          <p:nvPr/>
        </p:nvSpPr>
        <p:spPr>
          <a:xfrm>
            <a:off x="304800" y="266700"/>
            <a:ext cx="4715742" cy="100252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Object 32">
            <a:extLst>
              <a:ext uri="{FF2B5EF4-FFF2-40B4-BE49-F238E27FC236}">
                <a16:creationId xmlns:a16="http://schemas.microsoft.com/office/drawing/2014/main" id="{7EB4EE1A-60B3-4858-9C89-F0E126683E9D}"/>
              </a:ext>
            </a:extLst>
          </p:cNvPr>
          <p:cNvSpPr txBox="1"/>
          <p:nvPr/>
        </p:nvSpPr>
        <p:spPr>
          <a:xfrm>
            <a:off x="-136578" y="426800"/>
            <a:ext cx="54120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36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AF18EBF-1944-41F0-9E3A-F4A3B87B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6" y="2019300"/>
            <a:ext cx="4970914" cy="5890776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355596" y="4521703"/>
            <a:ext cx="315104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청주시 </a:t>
            </a:r>
            <a:endParaRPr lang="en-US" altLang="ko-KR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원도심 구역</a:t>
            </a:r>
            <a:endParaRPr lang="en-US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2A3805-A8A0-4A43-B0C9-7F98F9125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3" t="12957" r="2937" b="12808"/>
          <a:stretch/>
        </p:blipFill>
        <p:spPr>
          <a:xfrm>
            <a:off x="6123685" y="5356793"/>
            <a:ext cx="10333837" cy="31677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129AE9-E48A-4793-8E30-A17319A951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" t="13065" r="3477" b="11431"/>
          <a:stretch/>
        </p:blipFill>
        <p:spPr>
          <a:xfrm>
            <a:off x="6096000" y="1122002"/>
            <a:ext cx="10287000" cy="3167784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BB977A-B896-4E5D-BC94-DE87CAC54768}"/>
              </a:ext>
            </a:extLst>
          </p:cNvPr>
          <p:cNvCxnSpPr>
            <a:cxnSpLocks/>
          </p:cNvCxnSpPr>
          <p:nvPr/>
        </p:nvCxnSpPr>
        <p:spPr>
          <a:xfrm flipH="1">
            <a:off x="3679634" y="571500"/>
            <a:ext cx="2568766" cy="2010996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DCBA56-4CD8-4464-9D20-7AA51A076E61}"/>
              </a:ext>
            </a:extLst>
          </p:cNvPr>
          <p:cNvCxnSpPr>
            <a:cxnSpLocks/>
          </p:cNvCxnSpPr>
          <p:nvPr/>
        </p:nvCxnSpPr>
        <p:spPr>
          <a:xfrm flipH="1" flipV="1">
            <a:off x="4072460" y="7318122"/>
            <a:ext cx="2099740" cy="2092578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226EB8-E36D-43D3-9163-932A948AC133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4A8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9448800" y="1024235"/>
            <a:ext cx="489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 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연도별 고령인구 비율변화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372600" y="5215235"/>
            <a:ext cx="5192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5. 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연도별 비고령인구 비율변화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D4FB048-C8DB-4460-BB99-68B4A298DA97}"/>
              </a:ext>
            </a:extLst>
          </p:cNvPr>
          <p:cNvCxnSpPr>
            <a:cxnSpLocks/>
          </p:cNvCxnSpPr>
          <p:nvPr/>
        </p:nvCxnSpPr>
        <p:spPr>
          <a:xfrm>
            <a:off x="8195740" y="7214330"/>
            <a:ext cx="2929460" cy="1053370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96A9DCB-3EBD-41A6-8A01-3F03D26A9ABF}"/>
              </a:ext>
            </a:extLst>
          </p:cNvPr>
          <p:cNvCxnSpPr>
            <a:cxnSpLocks/>
          </p:cNvCxnSpPr>
          <p:nvPr/>
        </p:nvCxnSpPr>
        <p:spPr>
          <a:xfrm>
            <a:off x="12943519" y="6313108"/>
            <a:ext cx="1720959" cy="201992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A763BF6-9A26-4EFC-A90C-5D3516A030E3}"/>
              </a:ext>
            </a:extLst>
          </p:cNvPr>
          <p:cNvCxnSpPr>
            <a:cxnSpLocks/>
          </p:cNvCxnSpPr>
          <p:nvPr/>
        </p:nvCxnSpPr>
        <p:spPr>
          <a:xfrm flipV="1">
            <a:off x="8295356" y="2417411"/>
            <a:ext cx="2677444" cy="9124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3051764-8304-4330-8A2A-35AFDAC0F0AC}"/>
              </a:ext>
            </a:extLst>
          </p:cNvPr>
          <p:cNvCxnSpPr>
            <a:cxnSpLocks/>
          </p:cNvCxnSpPr>
          <p:nvPr/>
        </p:nvCxnSpPr>
        <p:spPr>
          <a:xfrm flipV="1">
            <a:off x="13106400" y="3884602"/>
            <a:ext cx="1274113" cy="1080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BFCF93A-A48F-45F4-B24A-D88AF0E99D35}"/>
              </a:ext>
            </a:extLst>
          </p:cNvPr>
          <p:cNvSpPr/>
          <p:nvPr/>
        </p:nvSpPr>
        <p:spPr>
          <a:xfrm>
            <a:off x="12904878" y="7037861"/>
            <a:ext cx="4163922" cy="965067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CE8B7A-73F3-48FD-ACFA-1CF8FBEF3C59}"/>
              </a:ext>
            </a:extLst>
          </p:cNvPr>
          <p:cNvSpPr txBox="1"/>
          <p:nvPr/>
        </p:nvSpPr>
        <p:spPr>
          <a:xfrm>
            <a:off x="12726128" y="7151501"/>
            <a:ext cx="44459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2020~2021 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의 증가를 제외하면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비고령인구 비율이 지속적으로 감소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7983A8-59E4-43EA-AE4C-AEB0799AECCB}"/>
              </a:ext>
            </a:extLst>
          </p:cNvPr>
          <p:cNvSpPr/>
          <p:nvPr/>
        </p:nvSpPr>
        <p:spPr>
          <a:xfrm>
            <a:off x="11290603" y="5760255"/>
            <a:ext cx="1629068" cy="2555211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9702064-7299-45DB-A79D-E0E82C78E484}"/>
              </a:ext>
            </a:extLst>
          </p:cNvPr>
          <p:cNvSpPr/>
          <p:nvPr/>
        </p:nvSpPr>
        <p:spPr>
          <a:xfrm>
            <a:off x="10226455" y="6220224"/>
            <a:ext cx="209018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AAD62F-40FC-486C-9B42-8DDCA25DE59A}"/>
              </a:ext>
            </a:extLst>
          </p:cNvPr>
          <p:cNvSpPr txBox="1"/>
          <p:nvPr/>
        </p:nvSpPr>
        <p:spPr>
          <a:xfrm>
            <a:off x="10006237" y="6286500"/>
            <a:ext cx="25172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비고령</a:t>
            </a:r>
            <a:r>
              <a:rPr lang="ko-KR" altLang="en-US" sz="16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비율 급증</a:t>
            </a:r>
            <a:endParaRPr lang="en-US" altLang="ko-KR" sz="16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91C48E-266D-4D8C-BB03-C5A98DBF8036}"/>
              </a:ext>
            </a:extLst>
          </p:cNvPr>
          <p:cNvSpPr/>
          <p:nvPr/>
        </p:nvSpPr>
        <p:spPr>
          <a:xfrm>
            <a:off x="11268892" y="1484451"/>
            <a:ext cx="1629068" cy="2548455"/>
          </a:xfrm>
          <a:prstGeom prst="rect">
            <a:avLst/>
          </a:prstGeom>
          <a:solidFill>
            <a:srgbClr val="43429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DA64DE8-0A40-460D-983F-468A72836ECD}"/>
              </a:ext>
            </a:extLst>
          </p:cNvPr>
          <p:cNvCxnSpPr>
            <a:cxnSpLocks/>
          </p:cNvCxnSpPr>
          <p:nvPr/>
        </p:nvCxnSpPr>
        <p:spPr>
          <a:xfrm>
            <a:off x="11314590" y="2147261"/>
            <a:ext cx="1374929" cy="1821664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6B6761D-4AC3-4B85-BDD3-6255637EE1CE}"/>
              </a:ext>
            </a:extLst>
          </p:cNvPr>
          <p:cNvCxnSpPr>
            <a:cxnSpLocks/>
          </p:cNvCxnSpPr>
          <p:nvPr/>
        </p:nvCxnSpPr>
        <p:spPr>
          <a:xfrm flipV="1">
            <a:off x="11599733" y="6496505"/>
            <a:ext cx="1187086" cy="16432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9F01D9F-9FFF-4BC4-A62E-CE4BD476DC17}"/>
              </a:ext>
            </a:extLst>
          </p:cNvPr>
          <p:cNvSpPr/>
          <p:nvPr/>
        </p:nvSpPr>
        <p:spPr>
          <a:xfrm>
            <a:off x="9821092" y="3260616"/>
            <a:ext cx="212886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2EAD58-3DC9-4960-9193-87ACECAA8E87}"/>
              </a:ext>
            </a:extLst>
          </p:cNvPr>
          <p:cNvSpPr txBox="1"/>
          <p:nvPr/>
        </p:nvSpPr>
        <p:spPr>
          <a:xfrm>
            <a:off x="9533383" y="3314875"/>
            <a:ext cx="26436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 인구 비율  급감</a:t>
            </a:r>
            <a:endParaRPr lang="en-US" altLang="ko-KR" sz="16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DA78365-4645-4E17-858E-1D3CA594E208}"/>
              </a:ext>
            </a:extLst>
          </p:cNvPr>
          <p:cNvSpPr/>
          <p:nvPr/>
        </p:nvSpPr>
        <p:spPr>
          <a:xfrm>
            <a:off x="6169445" y="1419337"/>
            <a:ext cx="311885" cy="7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5D0114D-9CFA-4B68-A03C-8BBF3601869E}"/>
              </a:ext>
            </a:extLst>
          </p:cNvPr>
          <p:cNvSpPr txBox="1"/>
          <p:nvPr/>
        </p:nvSpPr>
        <p:spPr>
          <a:xfrm>
            <a:off x="6155523" y="21662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35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005BA1-B02F-469B-9B8B-AD26F604E167}"/>
              </a:ext>
            </a:extLst>
          </p:cNvPr>
          <p:cNvSpPr txBox="1"/>
          <p:nvPr/>
        </p:nvSpPr>
        <p:spPr>
          <a:xfrm>
            <a:off x="6089692" y="248220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34.5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6588ED5-B40C-46AF-B434-DB0FD8EF6992}"/>
              </a:ext>
            </a:extLst>
          </p:cNvPr>
          <p:cNvSpPr txBox="1"/>
          <p:nvPr/>
        </p:nvSpPr>
        <p:spPr>
          <a:xfrm>
            <a:off x="6154515" y="751582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3943319-2BB7-4F86-96DA-234057B4BEC5}"/>
              </a:ext>
            </a:extLst>
          </p:cNvPr>
          <p:cNvSpPr txBox="1"/>
          <p:nvPr/>
        </p:nvSpPr>
        <p:spPr>
          <a:xfrm>
            <a:off x="6070285" y="786008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64.5</a:t>
            </a:r>
            <a:endParaRPr lang="ko-KR" alt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F5082D-8680-4465-AF2E-92886838F0A0}"/>
              </a:ext>
            </a:extLst>
          </p:cNvPr>
          <p:cNvSpPr txBox="1"/>
          <p:nvPr/>
        </p:nvSpPr>
        <p:spPr>
          <a:xfrm>
            <a:off x="6169102" y="143656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36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35B552-EF98-4EF0-A0A3-0F610FEDD7C4}"/>
              </a:ext>
            </a:extLst>
          </p:cNvPr>
          <p:cNvSpPr txBox="1"/>
          <p:nvPr/>
        </p:nvSpPr>
        <p:spPr>
          <a:xfrm>
            <a:off x="6089692" y="1819719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35.5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9E9CBE-E64C-452A-B6D1-BF7880335F44}"/>
              </a:ext>
            </a:extLst>
          </p:cNvPr>
          <p:cNvSpPr txBox="1"/>
          <p:nvPr/>
        </p:nvSpPr>
        <p:spPr>
          <a:xfrm>
            <a:off x="6171164" y="284676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34</a:t>
            </a:r>
            <a:endParaRPr lang="ko-KR" alt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3357B0-04FD-41E0-BB7C-AC784E95F04C}"/>
              </a:ext>
            </a:extLst>
          </p:cNvPr>
          <p:cNvSpPr txBox="1"/>
          <p:nvPr/>
        </p:nvSpPr>
        <p:spPr>
          <a:xfrm>
            <a:off x="6085334" y="318479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33.5</a:t>
            </a:r>
            <a:endParaRPr lang="ko-KR" altLang="en-US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B9B27FF-26DB-4927-B637-808038AFF83A}"/>
              </a:ext>
            </a:extLst>
          </p:cNvPr>
          <p:cNvSpPr txBox="1"/>
          <p:nvPr/>
        </p:nvSpPr>
        <p:spPr>
          <a:xfrm>
            <a:off x="6154515" y="352643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33</a:t>
            </a:r>
            <a:endParaRPr lang="ko-KR" altLang="en-US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D483C7A-AF08-4546-972E-BAF02B11044A}"/>
              </a:ext>
            </a:extLst>
          </p:cNvPr>
          <p:cNvSpPr txBox="1"/>
          <p:nvPr/>
        </p:nvSpPr>
        <p:spPr>
          <a:xfrm>
            <a:off x="6079391" y="583000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67.5</a:t>
            </a:r>
            <a:endParaRPr lang="ko-KR" alt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52545CF-D41D-4B7A-AA28-203EE8F1339A}"/>
              </a:ext>
            </a:extLst>
          </p:cNvPr>
          <p:cNvSpPr txBox="1"/>
          <p:nvPr/>
        </p:nvSpPr>
        <p:spPr>
          <a:xfrm>
            <a:off x="6171164" y="616927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67</a:t>
            </a:r>
            <a:endParaRPr lang="ko-KR" altLang="en-US" sz="1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F741DA-D9DE-4C75-BFF0-B66309D8F41C}"/>
              </a:ext>
            </a:extLst>
          </p:cNvPr>
          <p:cNvSpPr txBox="1"/>
          <p:nvPr/>
        </p:nvSpPr>
        <p:spPr>
          <a:xfrm>
            <a:off x="6079364" y="649133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66.5</a:t>
            </a:r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A5BD342-8D67-4EE1-8CE7-DCF6D94A29CE}"/>
              </a:ext>
            </a:extLst>
          </p:cNvPr>
          <p:cNvSpPr txBox="1"/>
          <p:nvPr/>
        </p:nvSpPr>
        <p:spPr>
          <a:xfrm>
            <a:off x="6172200" y="683405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66</a:t>
            </a:r>
            <a:endParaRPr lang="ko-KR" altLang="en-US" sz="14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7FA3502-E6C9-4919-B621-2AF9614CDF7A}"/>
              </a:ext>
            </a:extLst>
          </p:cNvPr>
          <p:cNvSpPr txBox="1"/>
          <p:nvPr/>
        </p:nvSpPr>
        <p:spPr>
          <a:xfrm>
            <a:off x="6089692" y="717955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65.5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CFA2C3D-0C97-4F20-B362-C57FFB7868C5}"/>
              </a:ext>
            </a:extLst>
          </p:cNvPr>
          <p:cNvSpPr txBox="1"/>
          <p:nvPr/>
        </p:nvSpPr>
        <p:spPr>
          <a:xfrm>
            <a:off x="12725418" y="4162915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E7FAA2-0995-48B0-9589-815514347CFB}"/>
              </a:ext>
            </a:extLst>
          </p:cNvPr>
          <p:cNvSpPr/>
          <p:nvPr/>
        </p:nvSpPr>
        <p:spPr>
          <a:xfrm rot="5400000">
            <a:off x="11048445" y="-868710"/>
            <a:ext cx="307778" cy="1011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E732C75-E40E-4A17-9D46-61CA3B271EFD}"/>
              </a:ext>
            </a:extLst>
          </p:cNvPr>
          <p:cNvSpPr txBox="1"/>
          <p:nvPr/>
        </p:nvSpPr>
        <p:spPr>
          <a:xfrm>
            <a:off x="7816786" y="40330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35AEFFD-AD10-4FFF-AF82-F2FFFDF2D388}"/>
              </a:ext>
            </a:extLst>
          </p:cNvPr>
          <p:cNvSpPr txBox="1"/>
          <p:nvPr/>
        </p:nvSpPr>
        <p:spPr>
          <a:xfrm>
            <a:off x="9394941" y="404448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4058F1D-F627-4BA6-B76F-FD7BB2B7C219}"/>
              </a:ext>
            </a:extLst>
          </p:cNvPr>
          <p:cNvSpPr txBox="1"/>
          <p:nvPr/>
        </p:nvSpPr>
        <p:spPr>
          <a:xfrm>
            <a:off x="11060179" y="404448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8C3F7BB-4FF3-45CF-876F-86E6A07C68E0}"/>
              </a:ext>
            </a:extLst>
          </p:cNvPr>
          <p:cNvSpPr txBox="1"/>
          <p:nvPr/>
        </p:nvSpPr>
        <p:spPr>
          <a:xfrm>
            <a:off x="12682223" y="404497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7519A49-C675-4728-B0A2-F2F47614B8D0}"/>
              </a:ext>
            </a:extLst>
          </p:cNvPr>
          <p:cNvSpPr txBox="1"/>
          <p:nvPr/>
        </p:nvSpPr>
        <p:spPr>
          <a:xfrm>
            <a:off x="14266457" y="404178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AC3BB82-9696-4B28-9D7F-6AF3731AE5EA}"/>
              </a:ext>
            </a:extLst>
          </p:cNvPr>
          <p:cNvSpPr txBox="1"/>
          <p:nvPr/>
        </p:nvSpPr>
        <p:spPr>
          <a:xfrm>
            <a:off x="12778577" y="8481850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6E3F3B-D699-451D-A2C1-7BD96345A872}"/>
              </a:ext>
            </a:extLst>
          </p:cNvPr>
          <p:cNvSpPr/>
          <p:nvPr/>
        </p:nvSpPr>
        <p:spPr>
          <a:xfrm rot="5400000">
            <a:off x="11101604" y="3450225"/>
            <a:ext cx="307778" cy="1011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3D74C1E-D701-4494-9988-940899315458}"/>
              </a:ext>
            </a:extLst>
          </p:cNvPr>
          <p:cNvSpPr txBox="1"/>
          <p:nvPr/>
        </p:nvSpPr>
        <p:spPr>
          <a:xfrm>
            <a:off x="7869945" y="835194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ADC0B6-262C-4B9C-9CEA-ACEE007210AB}"/>
              </a:ext>
            </a:extLst>
          </p:cNvPr>
          <p:cNvSpPr txBox="1"/>
          <p:nvPr/>
        </p:nvSpPr>
        <p:spPr>
          <a:xfrm>
            <a:off x="9448100" y="836342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2E71DBB-AD67-4331-A2F1-5015F698EEEA}"/>
              </a:ext>
            </a:extLst>
          </p:cNvPr>
          <p:cNvSpPr txBox="1"/>
          <p:nvPr/>
        </p:nvSpPr>
        <p:spPr>
          <a:xfrm>
            <a:off x="11113338" y="836342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AE8601D-B122-4494-9E54-96631412F44B}"/>
              </a:ext>
            </a:extLst>
          </p:cNvPr>
          <p:cNvSpPr txBox="1"/>
          <p:nvPr/>
        </p:nvSpPr>
        <p:spPr>
          <a:xfrm>
            <a:off x="12735382" y="83639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534643-C1AD-4A5C-9286-E5C53679DC14}"/>
              </a:ext>
            </a:extLst>
          </p:cNvPr>
          <p:cNvSpPr txBox="1"/>
          <p:nvPr/>
        </p:nvSpPr>
        <p:spPr>
          <a:xfrm>
            <a:off x="14319616" y="836072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48123DE-7DC3-43A2-95E4-177BFDA283EA}"/>
              </a:ext>
            </a:extLst>
          </p:cNvPr>
          <p:cNvSpPr/>
          <p:nvPr/>
        </p:nvSpPr>
        <p:spPr>
          <a:xfrm>
            <a:off x="6991" y="9929710"/>
            <a:ext cx="96997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비고령인구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endParaRPr lang="en-US" altLang="ko-KR" sz="1400" dirty="0">
              <a:solidFill>
                <a:srgbClr val="00153D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EAF38CD-6ABF-4CF7-BF83-910C1B239486}"/>
              </a:ext>
            </a:extLst>
          </p:cNvPr>
          <p:cNvSpPr/>
          <p:nvPr/>
        </p:nvSpPr>
        <p:spPr>
          <a:xfrm>
            <a:off x="12513095" y="1912079"/>
            <a:ext cx="5267801" cy="965067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077E22-8800-4C71-B473-A42BD35BBB28}"/>
              </a:ext>
            </a:extLst>
          </p:cNvPr>
          <p:cNvSpPr txBox="1"/>
          <p:nvPr/>
        </p:nvSpPr>
        <p:spPr>
          <a:xfrm>
            <a:off x="12513095" y="2033084"/>
            <a:ext cx="5267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2020~2021 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의 비고령인구 대거 유입을 제외하면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고령인구 비율이 지속적으로 증가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E442817-CCAA-4CAE-AB56-5817782EC59B}"/>
              </a:ext>
            </a:extLst>
          </p:cNvPr>
          <p:cNvSpPr/>
          <p:nvPr/>
        </p:nvSpPr>
        <p:spPr>
          <a:xfrm>
            <a:off x="304800" y="266700"/>
            <a:ext cx="4715742" cy="100252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Object 32">
            <a:extLst>
              <a:ext uri="{FF2B5EF4-FFF2-40B4-BE49-F238E27FC236}">
                <a16:creationId xmlns:a16="http://schemas.microsoft.com/office/drawing/2014/main" id="{B7D137CA-9861-41A1-802E-3CE6A54BC6F3}"/>
              </a:ext>
            </a:extLst>
          </p:cNvPr>
          <p:cNvSpPr txBox="1"/>
          <p:nvPr/>
        </p:nvSpPr>
        <p:spPr>
          <a:xfrm>
            <a:off x="-136578" y="426800"/>
            <a:ext cx="54120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36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06563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943911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1722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227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69918" y="9942611"/>
            <a:ext cx="7050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거주인구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8D883A-43AA-4FAE-BD9D-509C90202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8" t="6629" r="4199" b="4116"/>
          <a:stretch/>
        </p:blipFill>
        <p:spPr>
          <a:xfrm>
            <a:off x="13194204" y="419100"/>
            <a:ext cx="4793992" cy="95235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633EF0-C63B-4FDD-AF64-99600A9B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81" y="2981859"/>
            <a:ext cx="2295582" cy="56366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446D12-D047-4FE6-AA6B-94A34F950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537" y="2981859"/>
            <a:ext cx="2112104" cy="56366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955690-88E6-46FF-A4FA-9846CC9E3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981858"/>
            <a:ext cx="2080436" cy="56366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D511A0-ED34-4587-A51B-6B96EA587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010" y="2981859"/>
            <a:ext cx="2060750" cy="56366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D3A8761-B9C7-4E33-AD2E-15CA477B1C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4004" y="2981858"/>
            <a:ext cx="2075356" cy="5636616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61207D7-9021-4832-A2A7-E38ACA3C706B}"/>
              </a:ext>
            </a:extLst>
          </p:cNvPr>
          <p:cNvSpPr/>
          <p:nvPr/>
        </p:nvSpPr>
        <p:spPr>
          <a:xfrm>
            <a:off x="3083591" y="5905500"/>
            <a:ext cx="1793582" cy="2590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F8E82B2-0D0E-4295-BF86-2B8FC25C9AB3}"/>
              </a:ext>
            </a:extLst>
          </p:cNvPr>
          <p:cNvSpPr/>
          <p:nvPr/>
        </p:nvSpPr>
        <p:spPr>
          <a:xfrm>
            <a:off x="2819400" y="9122113"/>
            <a:ext cx="2323367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7ABC19-9E39-4B05-9606-81BF9CDA5254}"/>
              </a:ext>
            </a:extLst>
          </p:cNvPr>
          <p:cNvSpPr txBox="1"/>
          <p:nvPr/>
        </p:nvSpPr>
        <p:spPr>
          <a:xfrm>
            <a:off x="2803805" y="9166871"/>
            <a:ext cx="230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BB7EF6-38FB-40AC-8E85-4E5747E4E337}"/>
              </a:ext>
            </a:extLst>
          </p:cNvPr>
          <p:cNvSpPr/>
          <p:nvPr/>
        </p:nvSpPr>
        <p:spPr>
          <a:xfrm>
            <a:off x="7919617" y="9121454"/>
            <a:ext cx="229636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CA59B3-225E-4A0A-AA84-8404B4D1744D}"/>
              </a:ext>
            </a:extLst>
          </p:cNvPr>
          <p:cNvSpPr txBox="1"/>
          <p:nvPr/>
        </p:nvSpPr>
        <p:spPr>
          <a:xfrm>
            <a:off x="7991383" y="9166212"/>
            <a:ext cx="2143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중앙동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B9A0801-27B1-416D-A6E2-9BD4FA71A906}"/>
              </a:ext>
            </a:extLst>
          </p:cNvPr>
          <p:cNvSpPr/>
          <p:nvPr/>
        </p:nvSpPr>
        <p:spPr>
          <a:xfrm>
            <a:off x="8278934" y="3110788"/>
            <a:ext cx="1606127" cy="240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24825" y="1657655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2667000" y="2313021"/>
            <a:ext cx="836278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거주인구 </a:t>
            </a:r>
            <a:r>
              <a:rPr lang="en-US" altLang="ko-KR" sz="3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HEATMAP(Folium)</a:t>
            </a:r>
            <a:endParaRPr lang="en-US" sz="3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A3F39B8-A1AA-4E45-B2B1-819DEFB90209}"/>
              </a:ext>
            </a:extLst>
          </p:cNvPr>
          <p:cNvSpPr/>
          <p:nvPr/>
        </p:nvSpPr>
        <p:spPr>
          <a:xfrm>
            <a:off x="304799" y="266700"/>
            <a:ext cx="5906205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32">
            <a:extLst>
              <a:ext uri="{FF2B5EF4-FFF2-40B4-BE49-F238E27FC236}">
                <a16:creationId xmlns:a16="http://schemas.microsoft.com/office/drawing/2014/main" id="{8100E1E8-5663-495B-A8D8-3842CD9D1F6E}"/>
              </a:ext>
            </a:extLst>
          </p:cNvPr>
          <p:cNvSpPr txBox="1"/>
          <p:nvPr/>
        </p:nvSpPr>
        <p:spPr>
          <a:xfrm>
            <a:off x="302970" y="553853"/>
            <a:ext cx="5716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5203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8B43AEF-6EAF-4989-80D8-72389909069B}"/>
              </a:ext>
            </a:extLst>
          </p:cNvPr>
          <p:cNvSpPr/>
          <p:nvPr/>
        </p:nvSpPr>
        <p:spPr>
          <a:xfrm>
            <a:off x="10938298" y="2328021"/>
            <a:ext cx="167599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328111" y="1638381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 없는 격자 제거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학교부지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2E9A30-D2DA-4CA1-9D47-0E8F5CBE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404" y="495301"/>
            <a:ext cx="4646755" cy="2949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E3141B-702B-4152-9A9E-2EF9E4CA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404" y="3444736"/>
            <a:ext cx="4646755" cy="3181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A4792-F3AA-4CD9-B256-3A14ECA94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404" y="6602389"/>
            <a:ext cx="4646755" cy="3310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E5A23B-1174-468F-A230-A3C29A33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28883"/>
            <a:ext cx="2209801" cy="56958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1011919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52FAAD-3C3F-40F7-8967-1F69AC5A5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20" y="2922583"/>
            <a:ext cx="2133600" cy="5695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074C5C-55FC-4CCF-A146-0AEFB3190D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91" y="2928882"/>
            <a:ext cx="2133600" cy="5695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0750F1-C2A9-4CD8-AD1A-12CE5FCFA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17" y="2924963"/>
            <a:ext cx="2133600" cy="56958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83A50A-1033-4C47-86BE-0C7ADC896A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70" y="2928882"/>
            <a:ext cx="2313130" cy="56958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960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227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FDC24F-6657-4454-9B6F-615747FF0317}"/>
              </a:ext>
            </a:extLst>
          </p:cNvPr>
          <p:cNvSpPr/>
          <p:nvPr/>
        </p:nvSpPr>
        <p:spPr>
          <a:xfrm>
            <a:off x="7476401" y="354460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6BA9CDE-DDD8-4873-BAF2-A5D2E9304F02}"/>
              </a:ext>
            </a:extLst>
          </p:cNvPr>
          <p:cNvSpPr/>
          <p:nvPr/>
        </p:nvSpPr>
        <p:spPr>
          <a:xfrm>
            <a:off x="7476095" y="709320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1E860DA-0F74-434A-9F70-317C2800CBAC}"/>
              </a:ext>
            </a:extLst>
          </p:cNvPr>
          <p:cNvSpPr/>
          <p:nvPr/>
        </p:nvSpPr>
        <p:spPr>
          <a:xfrm>
            <a:off x="7467600" y="1081523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436EF3A-151E-4449-9E23-DF71C596E8E5}"/>
              </a:ext>
            </a:extLst>
          </p:cNvPr>
          <p:cNvSpPr/>
          <p:nvPr/>
        </p:nvSpPr>
        <p:spPr>
          <a:xfrm>
            <a:off x="7476401" y="1453720"/>
            <a:ext cx="304800" cy="30462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CB21A5-91A0-4F78-9786-2BBC9DE262A1}"/>
              </a:ext>
            </a:extLst>
          </p:cNvPr>
          <p:cNvSpPr txBox="1"/>
          <p:nvPr/>
        </p:nvSpPr>
        <p:spPr>
          <a:xfrm>
            <a:off x="7787564" y="329279"/>
            <a:ext cx="3856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초고령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EE848C-6C02-4A6B-8525-41F609199E59}"/>
              </a:ext>
            </a:extLst>
          </p:cNvPr>
          <p:cNvSpPr txBox="1"/>
          <p:nvPr/>
        </p:nvSpPr>
        <p:spPr>
          <a:xfrm>
            <a:off x="7793927" y="675394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고령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9E779E-30BC-4430-9314-18CBBBE3F107}"/>
              </a:ext>
            </a:extLst>
          </p:cNvPr>
          <p:cNvSpPr txBox="1"/>
          <p:nvPr/>
        </p:nvSpPr>
        <p:spPr>
          <a:xfrm>
            <a:off x="7780895" y="1090808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FB2EF9-E217-486F-927A-3835AE7F4E14}"/>
              </a:ext>
            </a:extLst>
          </p:cNvPr>
          <p:cNvSpPr txBox="1"/>
          <p:nvPr/>
        </p:nvSpPr>
        <p:spPr>
          <a:xfrm>
            <a:off x="7780895" y="1452146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일반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69918" y="9942611"/>
            <a:ext cx="7967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 고령화정도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격자매핑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819400" y="2247900"/>
            <a:ext cx="7848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거주인구 고령화 정도 시각화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(Folium)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D20FECD-4F1F-460F-B121-07CC37799FE9}"/>
              </a:ext>
            </a:extLst>
          </p:cNvPr>
          <p:cNvSpPr/>
          <p:nvPr/>
        </p:nvSpPr>
        <p:spPr>
          <a:xfrm>
            <a:off x="2954027" y="5875246"/>
            <a:ext cx="2133600" cy="26210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201201F-0917-4562-9924-0FC50A43AC16}"/>
              </a:ext>
            </a:extLst>
          </p:cNvPr>
          <p:cNvSpPr/>
          <p:nvPr/>
        </p:nvSpPr>
        <p:spPr>
          <a:xfrm>
            <a:off x="7962106" y="2943631"/>
            <a:ext cx="2133600" cy="24817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67A2777-7155-4BEE-A5D7-FD3F609E9379}"/>
              </a:ext>
            </a:extLst>
          </p:cNvPr>
          <p:cNvSpPr/>
          <p:nvPr/>
        </p:nvSpPr>
        <p:spPr>
          <a:xfrm>
            <a:off x="6934861" y="8991979"/>
            <a:ext cx="4493816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1FA816-8450-41CF-ACB5-01887E8A2630}"/>
              </a:ext>
            </a:extLst>
          </p:cNvPr>
          <p:cNvSpPr txBox="1"/>
          <p:nvPr/>
        </p:nvSpPr>
        <p:spPr>
          <a:xfrm>
            <a:off x="6934861" y="9090946"/>
            <a:ext cx="4439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중앙동 유입인구에는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신축아파트 입주가 상당부분을  차지하였을 것으로 예상됨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5E118D5-6C93-4390-AA9C-36BECFBE8E74}"/>
              </a:ext>
            </a:extLst>
          </p:cNvPr>
          <p:cNvSpPr/>
          <p:nvPr/>
        </p:nvSpPr>
        <p:spPr>
          <a:xfrm>
            <a:off x="2619551" y="8991979"/>
            <a:ext cx="2866849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4E9F85-AA1D-447C-81A7-FD278CF7DDC3}"/>
              </a:ext>
            </a:extLst>
          </p:cNvPr>
          <p:cNvSpPr txBox="1"/>
          <p:nvPr/>
        </p:nvSpPr>
        <p:spPr>
          <a:xfrm>
            <a:off x="2274074" y="9109138"/>
            <a:ext cx="3550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증가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때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정도 변화가 적음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647E190-8139-487C-9783-49C920AB3D9E}"/>
              </a:ext>
            </a:extLst>
          </p:cNvPr>
          <p:cNvSpPr/>
          <p:nvPr/>
        </p:nvSpPr>
        <p:spPr>
          <a:xfrm>
            <a:off x="8610600" y="3075336"/>
            <a:ext cx="1219200" cy="544411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05D8DF-DBFB-49EA-AE21-374189C28B21}"/>
              </a:ext>
            </a:extLst>
          </p:cNvPr>
          <p:cNvCxnSpPr>
            <a:cxnSpLocks/>
          </p:cNvCxnSpPr>
          <p:nvPr/>
        </p:nvCxnSpPr>
        <p:spPr>
          <a:xfrm flipH="1">
            <a:off x="9753600" y="2781300"/>
            <a:ext cx="1295400" cy="2940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bject 40">
            <a:extLst>
              <a:ext uri="{FF2B5EF4-FFF2-40B4-BE49-F238E27FC236}">
                <a16:creationId xmlns:a16="http://schemas.microsoft.com/office/drawing/2014/main" id="{EBAB8D64-C276-40A7-AFC5-BEDD93612F43}"/>
              </a:ext>
            </a:extLst>
          </p:cNvPr>
          <p:cNvSpPr txBox="1"/>
          <p:nvPr/>
        </p:nvSpPr>
        <p:spPr>
          <a:xfrm>
            <a:off x="10896600" y="2366546"/>
            <a:ext cx="17225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신축아파트 위치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C86B0F7-4E3A-45A0-ADD9-9976E205212A}"/>
              </a:ext>
            </a:extLst>
          </p:cNvPr>
          <p:cNvSpPr/>
          <p:nvPr/>
        </p:nvSpPr>
        <p:spPr>
          <a:xfrm>
            <a:off x="304799" y="266700"/>
            <a:ext cx="5906205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Object 32">
            <a:extLst>
              <a:ext uri="{FF2B5EF4-FFF2-40B4-BE49-F238E27FC236}">
                <a16:creationId xmlns:a16="http://schemas.microsoft.com/office/drawing/2014/main" id="{A3D5E864-1A6F-4603-9A83-884BE165237E}"/>
              </a:ext>
            </a:extLst>
          </p:cNvPr>
          <p:cNvSpPr txBox="1"/>
          <p:nvPr/>
        </p:nvSpPr>
        <p:spPr>
          <a:xfrm>
            <a:off x="302970" y="553853"/>
            <a:ext cx="5716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49585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359856" y="1627924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 없는 격자 제거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학교부지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2E9A30-D2DA-4CA1-9D47-0E8F5CBE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404" y="495301"/>
            <a:ext cx="4646755" cy="2949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E3141B-702B-4152-9A9E-2EF9E4CA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404" y="3444736"/>
            <a:ext cx="4646755" cy="3181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A4792-F3AA-4CD9-B256-3A14ECA94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404" y="6602389"/>
            <a:ext cx="4646755" cy="33100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1011919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1173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014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53890" y="9944100"/>
            <a:ext cx="7229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고령화정도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380243" y="2326696"/>
            <a:ext cx="887170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거주인구 고령화 정도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(Folium)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DCB60C-3516-412C-81D1-8F61AEB9D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22583"/>
            <a:ext cx="2198063" cy="56958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7A782A-AE6D-4469-862C-B9404AC0E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683" y="2922582"/>
            <a:ext cx="2104143" cy="56958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03FBE4-B1F7-48CC-9035-ADFC8DB63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4295" y="2897795"/>
            <a:ext cx="2058131" cy="57206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553DE2-1FAB-4AE4-96E9-129427783F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7802" y="2922582"/>
            <a:ext cx="2104143" cy="56958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90B237-2AF1-4428-9963-309EF691D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5123" y="2922817"/>
            <a:ext cx="2104143" cy="5695655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2EF090E-42F4-4D91-94BD-FCD7A2C284BC}"/>
              </a:ext>
            </a:extLst>
          </p:cNvPr>
          <p:cNvSpPr/>
          <p:nvPr/>
        </p:nvSpPr>
        <p:spPr>
          <a:xfrm>
            <a:off x="8015604" y="2943631"/>
            <a:ext cx="2035624" cy="24817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6935631-75A1-41D6-9148-C4BD92D10B05}"/>
              </a:ext>
            </a:extLst>
          </p:cNvPr>
          <p:cNvSpPr/>
          <p:nvPr/>
        </p:nvSpPr>
        <p:spPr>
          <a:xfrm>
            <a:off x="2954027" y="5875246"/>
            <a:ext cx="2133600" cy="26210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0065192-CF1D-47AD-BBBA-A71693AD98E0}"/>
              </a:ext>
            </a:extLst>
          </p:cNvPr>
          <p:cNvSpPr/>
          <p:nvPr/>
        </p:nvSpPr>
        <p:spPr>
          <a:xfrm>
            <a:off x="2619551" y="8991979"/>
            <a:ext cx="2866849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887D1-2C15-445D-AD79-71BD204E2C9D}"/>
              </a:ext>
            </a:extLst>
          </p:cNvPr>
          <p:cNvSpPr txBox="1"/>
          <p:nvPr/>
        </p:nvSpPr>
        <p:spPr>
          <a:xfrm>
            <a:off x="2240831" y="9118740"/>
            <a:ext cx="3550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때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정도 변화가 적음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B76894D-5B03-40AB-B5CD-6EF896772402}"/>
              </a:ext>
            </a:extLst>
          </p:cNvPr>
          <p:cNvSpPr/>
          <p:nvPr/>
        </p:nvSpPr>
        <p:spPr>
          <a:xfrm>
            <a:off x="7488919" y="8991979"/>
            <a:ext cx="3135937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E1D2D6-7E73-46CC-A19D-64A72AA765FE}"/>
              </a:ext>
            </a:extLst>
          </p:cNvPr>
          <p:cNvSpPr txBox="1"/>
          <p:nvPr/>
        </p:nvSpPr>
        <p:spPr>
          <a:xfrm>
            <a:off x="7673361" y="9109138"/>
            <a:ext cx="2689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  인구 급증 때 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정도가  급감하였음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E55FAA0-8081-442D-9137-3C2A3BB718DA}"/>
              </a:ext>
            </a:extLst>
          </p:cNvPr>
          <p:cNvSpPr/>
          <p:nvPr/>
        </p:nvSpPr>
        <p:spPr>
          <a:xfrm>
            <a:off x="304799" y="266700"/>
            <a:ext cx="5906205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Object 32">
            <a:extLst>
              <a:ext uri="{FF2B5EF4-FFF2-40B4-BE49-F238E27FC236}">
                <a16:creationId xmlns:a16="http://schemas.microsoft.com/office/drawing/2014/main" id="{7A576B05-99DF-414C-B72D-22E14CD6BA32}"/>
              </a:ext>
            </a:extLst>
          </p:cNvPr>
          <p:cNvSpPr txBox="1"/>
          <p:nvPr/>
        </p:nvSpPr>
        <p:spPr>
          <a:xfrm>
            <a:off x="302970" y="553853"/>
            <a:ext cx="5716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8964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6629400" y="2063234"/>
            <a:ext cx="7239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원도심구역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건물정보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층수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 –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층수로 색 구분 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385538" y="1866900"/>
            <a:ext cx="11591136" cy="79248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04800" y="2091779"/>
            <a:ext cx="563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도로명주소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로드 및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64338" y="5704704"/>
            <a:ext cx="53718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및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5874603" cy="79248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9BB472-D9F6-4D2B-95AD-5DC48EC33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35" y="2476500"/>
            <a:ext cx="5416700" cy="30327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D1720F-AE86-4C2F-9061-AE2A1107E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35" y="6092474"/>
            <a:ext cx="5416700" cy="35797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E008B9-CE46-4327-A5D0-40FF4C141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135" y="2475026"/>
            <a:ext cx="5841978" cy="719576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2E84332-C5D5-444A-9688-206302D92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5113" y="2476500"/>
            <a:ext cx="5281952" cy="719576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3AA21FD-C515-4867-86C6-88037B43B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0" y="8428839"/>
            <a:ext cx="1295400" cy="11139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92AD14-326C-44CC-A86C-7BCA64982A0E}"/>
              </a:ext>
            </a:extLst>
          </p:cNvPr>
          <p:cNvSpPr/>
          <p:nvPr/>
        </p:nvSpPr>
        <p:spPr>
          <a:xfrm>
            <a:off x="0" y="9944100"/>
            <a:ext cx="5690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visualization/2.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건축물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/floor_map.html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BAC2F55-F70C-4055-9637-8F1CD516D666}"/>
              </a:ext>
            </a:extLst>
          </p:cNvPr>
          <p:cNvSpPr/>
          <p:nvPr/>
        </p:nvSpPr>
        <p:spPr>
          <a:xfrm>
            <a:off x="304799" y="266700"/>
            <a:ext cx="534905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bject 32">
            <a:extLst>
              <a:ext uri="{FF2B5EF4-FFF2-40B4-BE49-F238E27FC236}">
                <a16:creationId xmlns:a16="http://schemas.microsoft.com/office/drawing/2014/main" id="{7F8D0302-D11D-4C26-B25B-2A1526DE2D52}"/>
              </a:ext>
            </a:extLst>
          </p:cNvPr>
          <p:cNvSpPr txBox="1"/>
          <p:nvPr/>
        </p:nvSpPr>
        <p:spPr>
          <a:xfrm>
            <a:off x="461915" y="553149"/>
            <a:ext cx="5019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6348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1B80D6-8316-4BB1-9B87-50B7A6154D79}"/>
              </a:ext>
            </a:extLst>
          </p:cNvPr>
          <p:cNvSpPr/>
          <p:nvPr/>
        </p:nvSpPr>
        <p:spPr>
          <a:xfrm>
            <a:off x="5922629" y="2528958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8458200" y="2047898"/>
            <a:ext cx="7848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상세설정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층수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==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높이 설정된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 맵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5752872" y="1866900"/>
            <a:ext cx="12223802" cy="7866952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81000" y="2034689"/>
            <a:ext cx="563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객체 생성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61916" y="9045089"/>
            <a:ext cx="50244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작업은 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내에서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상세설정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900"/>
            <a:ext cx="5371873" cy="7866952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FF989-D771-4E53-9361-8A66451F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15" y="2457848"/>
            <a:ext cx="5024485" cy="1390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80A507-D16F-4047-8C93-6AFE60EC8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6" y="4350008"/>
            <a:ext cx="5024484" cy="4603492"/>
          </a:xfrm>
          <a:prstGeom prst="rect">
            <a:avLst/>
          </a:prstGeom>
        </p:spPr>
      </p:pic>
      <p:sp>
        <p:nvSpPr>
          <p:cNvPr id="18" name="Object 40">
            <a:extLst>
              <a:ext uri="{FF2B5EF4-FFF2-40B4-BE49-F238E27FC236}">
                <a16:creationId xmlns:a16="http://schemas.microsoft.com/office/drawing/2014/main" id="{11D502BE-AF7E-44E2-97CB-62BC422D7424}"/>
              </a:ext>
            </a:extLst>
          </p:cNvPr>
          <p:cNvSpPr txBox="1"/>
          <p:nvPr/>
        </p:nvSpPr>
        <p:spPr>
          <a:xfrm>
            <a:off x="381000" y="3939689"/>
            <a:ext cx="53718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생성된 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183E96-0722-41B4-B87E-EC7BBE3D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2457848"/>
            <a:ext cx="2377927" cy="31550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4D7500-B856-457E-BF7F-B66FE75D1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5610707"/>
            <a:ext cx="2377927" cy="37258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622471-5B0E-4A23-971C-4F1011098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400" y="2457847"/>
            <a:ext cx="6858000" cy="6307949"/>
          </a:xfrm>
          <a:prstGeom prst="rect">
            <a:avLst/>
          </a:prstGeom>
        </p:spPr>
      </p:pic>
      <p:sp>
        <p:nvSpPr>
          <p:cNvPr id="24" name="Object 40">
            <a:extLst>
              <a:ext uri="{FF2B5EF4-FFF2-40B4-BE49-F238E27FC236}">
                <a16:creationId xmlns:a16="http://schemas.microsoft.com/office/drawing/2014/main" id="{53100214-E270-443C-88C9-6D3D16574AE1}"/>
              </a:ext>
            </a:extLst>
          </p:cNvPr>
          <p:cNvSpPr txBox="1"/>
          <p:nvPr/>
        </p:nvSpPr>
        <p:spPr>
          <a:xfrm>
            <a:off x="5558083" y="2628900"/>
            <a:ext cx="312871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en-US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Filll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color Based ON : “</a:t>
            </a:r>
            <a:r>
              <a:rPr lang="en-US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properties.GRO_Flo_CO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(column)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E4DF9C0-7CC3-4D7E-BB1A-BFF12ED9D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2457846"/>
            <a:ext cx="1371600" cy="2504327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4CCD-6A82-4B90-B4E0-CA4C5B74C19F}"/>
              </a:ext>
            </a:extLst>
          </p:cNvPr>
          <p:cNvSpPr/>
          <p:nvPr/>
        </p:nvSpPr>
        <p:spPr>
          <a:xfrm>
            <a:off x="5922629" y="3910157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0BFA4DE5-9283-42BE-A077-679D75FC7B7A}"/>
              </a:ext>
            </a:extLst>
          </p:cNvPr>
          <p:cNvSpPr txBox="1"/>
          <p:nvPr/>
        </p:nvSpPr>
        <p:spPr>
          <a:xfrm>
            <a:off x="5638800" y="4117822"/>
            <a:ext cx="29623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Height ON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Height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설정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481D63D-E884-4538-BB84-CB8205234CA4}"/>
              </a:ext>
            </a:extLst>
          </p:cNvPr>
          <p:cNvSpPr/>
          <p:nvPr/>
        </p:nvSpPr>
        <p:spPr>
          <a:xfrm>
            <a:off x="5922629" y="5287566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B86D00E2-7B67-4628-B988-F03B26EB38E6}"/>
              </a:ext>
            </a:extLst>
          </p:cNvPr>
          <p:cNvSpPr txBox="1"/>
          <p:nvPr/>
        </p:nvSpPr>
        <p:spPr>
          <a:xfrm>
            <a:off x="5587050" y="5395414"/>
            <a:ext cx="3070781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Height Based ON : “</a:t>
            </a:r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properties.GRO_Flo_CO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</a:t>
            </a:r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colum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2CB82A8-4AAF-4B1C-89BC-775B62DF665A}"/>
              </a:ext>
            </a:extLst>
          </p:cNvPr>
          <p:cNvSpPr/>
          <p:nvPr/>
        </p:nvSpPr>
        <p:spPr>
          <a:xfrm>
            <a:off x="5922629" y="6662745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510C6F49-A3BC-4E98-838F-2C8616FECC89}"/>
              </a:ext>
            </a:extLst>
          </p:cNvPr>
          <p:cNvSpPr txBox="1"/>
          <p:nvPr/>
        </p:nvSpPr>
        <p:spPr>
          <a:xfrm>
            <a:off x="5569278" y="6870410"/>
            <a:ext cx="29623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오른쪽 설정 중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Fisable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3D Map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0D8B14-A219-450B-9351-0A7FE2238ABE}"/>
              </a:ext>
            </a:extLst>
          </p:cNvPr>
          <p:cNvSpPr/>
          <p:nvPr/>
        </p:nvSpPr>
        <p:spPr>
          <a:xfrm>
            <a:off x="0" y="9990304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visualization/2.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건축물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/floor_map_keplergl.html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82000E4-9802-42B3-9282-5BEFCE90B9F5}"/>
              </a:ext>
            </a:extLst>
          </p:cNvPr>
          <p:cNvSpPr/>
          <p:nvPr/>
        </p:nvSpPr>
        <p:spPr>
          <a:xfrm>
            <a:off x="11002683" y="3647015"/>
            <a:ext cx="5205102" cy="4508615"/>
          </a:xfrm>
          <a:prstGeom prst="roundRect">
            <a:avLst/>
          </a:prstGeom>
          <a:noFill/>
          <a:ln w="57150">
            <a:solidFill>
              <a:srgbClr val="F8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ABBDD8-6564-4F3E-905F-EE7218BDE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628" y="7789519"/>
            <a:ext cx="4922107" cy="1567224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E9672AC-C37F-498A-BB49-4ABE7DDC6ABA}"/>
              </a:ext>
            </a:extLst>
          </p:cNvPr>
          <p:cNvSpPr/>
          <p:nvPr/>
        </p:nvSpPr>
        <p:spPr>
          <a:xfrm>
            <a:off x="10849133" y="8234557"/>
            <a:ext cx="6232323" cy="1328543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144EE935-8376-4C44-9C2D-F6A429E7B36B}"/>
              </a:ext>
            </a:extLst>
          </p:cNvPr>
          <p:cNvSpPr txBox="1"/>
          <p:nvPr/>
        </p:nvSpPr>
        <p:spPr>
          <a:xfrm>
            <a:off x="10972162" y="8293858"/>
            <a:ext cx="604088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95%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건물이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4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 이하의 저층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건물로 구성되어 있음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청주시는 지구단위계획 수립 후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2024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 원도심 경관지구를 해제할 예정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준주거지역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일반상업지역 높이제한 해제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C51CE60-D883-46BE-9833-207F3015A3DC}"/>
              </a:ext>
            </a:extLst>
          </p:cNvPr>
          <p:cNvSpPr/>
          <p:nvPr/>
        </p:nvSpPr>
        <p:spPr>
          <a:xfrm>
            <a:off x="5888380" y="8978194"/>
            <a:ext cx="618466" cy="3447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379B3F5-9151-4D1F-8714-DB9FC3C818ED}"/>
              </a:ext>
            </a:extLst>
          </p:cNvPr>
          <p:cNvCxnSpPr>
            <a:cxnSpLocks/>
          </p:cNvCxnSpPr>
          <p:nvPr/>
        </p:nvCxnSpPr>
        <p:spPr>
          <a:xfrm flipH="1">
            <a:off x="6400800" y="8978194"/>
            <a:ext cx="3124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F94104-B253-4E14-8682-11BDF9AF03E7}"/>
              </a:ext>
            </a:extLst>
          </p:cNvPr>
          <p:cNvCxnSpPr>
            <a:cxnSpLocks/>
          </p:cNvCxnSpPr>
          <p:nvPr/>
        </p:nvCxnSpPr>
        <p:spPr>
          <a:xfrm flipH="1" flipV="1">
            <a:off x="6434959" y="9310313"/>
            <a:ext cx="2951674" cy="29850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A7576EA-EE1C-4599-8C2B-4BF7188B38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6759" y="9004039"/>
            <a:ext cx="1094311" cy="57202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2C563F1-3CD1-47B7-BE97-6CCEE73336AE}"/>
              </a:ext>
            </a:extLst>
          </p:cNvPr>
          <p:cNvSpPr/>
          <p:nvPr/>
        </p:nvSpPr>
        <p:spPr>
          <a:xfrm>
            <a:off x="304799" y="266700"/>
            <a:ext cx="534905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32">
            <a:extLst>
              <a:ext uri="{FF2B5EF4-FFF2-40B4-BE49-F238E27FC236}">
                <a16:creationId xmlns:a16="http://schemas.microsoft.com/office/drawing/2014/main" id="{F796064F-84EB-4CAB-B0AB-D27C355FFFEC}"/>
              </a:ext>
            </a:extLst>
          </p:cNvPr>
          <p:cNvSpPr txBox="1"/>
          <p:nvPr/>
        </p:nvSpPr>
        <p:spPr>
          <a:xfrm>
            <a:off x="461915" y="553149"/>
            <a:ext cx="5019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01376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6629400" y="2047845"/>
            <a:ext cx="768039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원도심구역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건물 노후도 시각화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 –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연수로 색 구분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385538" y="1866900"/>
            <a:ext cx="11591136" cy="8001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04800" y="2076390"/>
            <a:ext cx="54167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건물 노후도 데이터 로드 및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64338" y="5689315"/>
            <a:ext cx="56994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및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587460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190E74-87BF-4EB5-8CF5-C672A738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35" y="2483064"/>
            <a:ext cx="5416700" cy="30651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57583E-2DB3-4814-A099-4055D4B60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35" y="6134309"/>
            <a:ext cx="5416700" cy="35379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67E327-8510-44EA-8A80-1BA06B620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476500"/>
            <a:ext cx="4652120" cy="71957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9E76CE-404B-4BBD-B71B-26475A232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9726" y="2483064"/>
            <a:ext cx="6250073" cy="71892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9571291-34A0-4357-9190-F025311746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502"/>
          <a:stretch/>
        </p:blipFill>
        <p:spPr>
          <a:xfrm>
            <a:off x="16021605" y="2483064"/>
            <a:ext cx="1844754" cy="2133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F36FAD-663B-4FC0-8C6E-91F8EC909E12}"/>
              </a:ext>
            </a:extLst>
          </p:cNvPr>
          <p:cNvSpPr/>
          <p:nvPr/>
        </p:nvSpPr>
        <p:spPr>
          <a:xfrm>
            <a:off x="0" y="9941123"/>
            <a:ext cx="701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visualization/2.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건축물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/building_oldness_map.html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7C77209-7818-4720-A90B-6A109B237FA6}"/>
              </a:ext>
            </a:extLst>
          </p:cNvPr>
          <p:cNvSpPr/>
          <p:nvPr/>
        </p:nvSpPr>
        <p:spPr>
          <a:xfrm>
            <a:off x="304799" y="266700"/>
            <a:ext cx="534905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bject 32">
            <a:extLst>
              <a:ext uri="{FF2B5EF4-FFF2-40B4-BE49-F238E27FC236}">
                <a16:creationId xmlns:a16="http://schemas.microsoft.com/office/drawing/2014/main" id="{8C8E5BCD-51F6-4E44-85B7-1958489762E8}"/>
              </a:ext>
            </a:extLst>
          </p:cNvPr>
          <p:cNvSpPr txBox="1"/>
          <p:nvPr/>
        </p:nvSpPr>
        <p:spPr>
          <a:xfrm>
            <a:off x="461915" y="553149"/>
            <a:ext cx="5019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4639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7C337DBD-CA84-4C6C-8803-E80D4F490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5867399"/>
            <a:ext cx="2362200" cy="300990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AFED5F-B00F-47A0-9217-70B4D1385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489" y="7946444"/>
            <a:ext cx="5531511" cy="132854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1B80D6-8316-4BB1-9B87-50B7A6154D79}"/>
              </a:ext>
            </a:extLst>
          </p:cNvPr>
          <p:cNvSpPr/>
          <p:nvPr/>
        </p:nvSpPr>
        <p:spPr>
          <a:xfrm>
            <a:off x="5922629" y="2528958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34905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61915" y="553149"/>
            <a:ext cx="5019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8077200" y="2019300"/>
            <a:ext cx="9067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상세설정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건물연수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==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높이 설정된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건물노후도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 맵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5752872" y="1866900"/>
            <a:ext cx="12223802" cy="8001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81000" y="2019300"/>
            <a:ext cx="5638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객체 생성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건물연수 시각화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57200" y="9029700"/>
            <a:ext cx="502448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작업은 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내에서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상세설정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537187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40">
            <a:extLst>
              <a:ext uri="{FF2B5EF4-FFF2-40B4-BE49-F238E27FC236}">
                <a16:creationId xmlns:a16="http://schemas.microsoft.com/office/drawing/2014/main" id="{11D502BE-AF7E-44E2-97CB-62BC422D7424}"/>
              </a:ext>
            </a:extLst>
          </p:cNvPr>
          <p:cNvSpPr txBox="1"/>
          <p:nvPr/>
        </p:nvSpPr>
        <p:spPr>
          <a:xfrm>
            <a:off x="381000" y="3924300"/>
            <a:ext cx="53718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생성된 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bject 40">
            <a:extLst>
              <a:ext uri="{FF2B5EF4-FFF2-40B4-BE49-F238E27FC236}">
                <a16:creationId xmlns:a16="http://schemas.microsoft.com/office/drawing/2014/main" id="{53100214-E270-443C-88C9-6D3D16574AE1}"/>
              </a:ext>
            </a:extLst>
          </p:cNvPr>
          <p:cNvSpPr txBox="1"/>
          <p:nvPr/>
        </p:nvSpPr>
        <p:spPr>
          <a:xfrm>
            <a:off x="5936667" y="2698840"/>
            <a:ext cx="29623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Filll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color Based ON : “</a:t>
            </a:r>
            <a:r>
              <a:rPr 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properties.old_year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(column)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4CCD-6A82-4B90-B4E0-CA4C5B74C19F}"/>
              </a:ext>
            </a:extLst>
          </p:cNvPr>
          <p:cNvSpPr/>
          <p:nvPr/>
        </p:nvSpPr>
        <p:spPr>
          <a:xfrm>
            <a:off x="5922629" y="3910157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0BFA4DE5-9283-42BE-A077-679D75FC7B7A}"/>
              </a:ext>
            </a:extLst>
          </p:cNvPr>
          <p:cNvSpPr txBox="1"/>
          <p:nvPr/>
        </p:nvSpPr>
        <p:spPr>
          <a:xfrm>
            <a:off x="5936667" y="4218539"/>
            <a:ext cx="29623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Height ON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Height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설정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481D63D-E884-4538-BB84-CB8205234CA4}"/>
              </a:ext>
            </a:extLst>
          </p:cNvPr>
          <p:cNvSpPr/>
          <p:nvPr/>
        </p:nvSpPr>
        <p:spPr>
          <a:xfrm>
            <a:off x="5922629" y="5287566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B86D00E2-7B67-4628-B988-F03B26EB38E6}"/>
              </a:ext>
            </a:extLst>
          </p:cNvPr>
          <p:cNvSpPr txBox="1"/>
          <p:nvPr/>
        </p:nvSpPr>
        <p:spPr>
          <a:xfrm>
            <a:off x="5922629" y="5457448"/>
            <a:ext cx="29623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Height Based ON : “properties. 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old_year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colum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2CB82A8-4AAF-4B1C-89BC-775B62DF665A}"/>
              </a:ext>
            </a:extLst>
          </p:cNvPr>
          <p:cNvSpPr/>
          <p:nvPr/>
        </p:nvSpPr>
        <p:spPr>
          <a:xfrm>
            <a:off x="5922629" y="6662745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510C6F49-A3BC-4E98-838F-2C8616FECC89}"/>
              </a:ext>
            </a:extLst>
          </p:cNvPr>
          <p:cNvSpPr txBox="1"/>
          <p:nvPr/>
        </p:nvSpPr>
        <p:spPr>
          <a:xfrm>
            <a:off x="5947861" y="6971127"/>
            <a:ext cx="29623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오른쪽 설정 중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Fisable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3D Map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83B83B-E856-4979-ABB6-10FC6822E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2505137"/>
            <a:ext cx="5024484" cy="13935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2F4D07-B5B8-4C00-BBF2-B6E15EC9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70" y="4363307"/>
            <a:ext cx="5002113" cy="45139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2504DA-4E6A-4446-9D66-CC09C4A89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200" y="2505137"/>
            <a:ext cx="6248400" cy="63721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AB7598-4DAF-4585-8D05-D203865D9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1" y="2505137"/>
            <a:ext cx="2400298" cy="3390976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A63DF6-91E8-47E6-9882-19BE1D4577A5}"/>
              </a:ext>
            </a:extLst>
          </p:cNvPr>
          <p:cNvSpPr/>
          <p:nvPr/>
        </p:nvSpPr>
        <p:spPr>
          <a:xfrm>
            <a:off x="0" y="9944100"/>
            <a:ext cx="77391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/2. 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건축물 분석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/building_oldness_map_keplergl.html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CAE6FFE-B73F-4899-BEF0-A118F1486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5800" y="2571810"/>
            <a:ext cx="1828800" cy="2592476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E920786-551D-48DF-815D-0559848423ED}"/>
              </a:ext>
            </a:extLst>
          </p:cNvPr>
          <p:cNvSpPr/>
          <p:nvPr/>
        </p:nvSpPr>
        <p:spPr>
          <a:xfrm>
            <a:off x="11605216" y="2855078"/>
            <a:ext cx="4315345" cy="5412622"/>
          </a:xfrm>
          <a:prstGeom prst="roundRect">
            <a:avLst/>
          </a:prstGeom>
          <a:noFill/>
          <a:ln w="57150">
            <a:solidFill>
              <a:srgbClr val="F8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96BC308-2587-4A1A-BFF7-8AEC50DD44BE}"/>
              </a:ext>
            </a:extLst>
          </p:cNvPr>
          <p:cNvSpPr/>
          <p:nvPr/>
        </p:nvSpPr>
        <p:spPr>
          <a:xfrm>
            <a:off x="10870214" y="8327444"/>
            <a:ext cx="6884386" cy="1328543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bject 40">
            <a:extLst>
              <a:ext uri="{FF2B5EF4-FFF2-40B4-BE49-F238E27FC236}">
                <a16:creationId xmlns:a16="http://schemas.microsoft.com/office/drawing/2014/main" id="{D8E876E3-D923-4768-8F7D-C918EE1C4927}"/>
              </a:ext>
            </a:extLst>
          </p:cNvPr>
          <p:cNvSpPr txBox="1"/>
          <p:nvPr/>
        </p:nvSpPr>
        <p:spPr>
          <a:xfrm>
            <a:off x="10820400" y="8517958"/>
            <a:ext cx="7010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</a:t>
            </a:r>
            <a:r>
              <a:rPr lang="ko-KR" altLang="en-US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불량건축물의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비율이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90%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이상을 차지함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</a:t>
            </a:r>
            <a:r>
              <a:rPr lang="ko-KR" altLang="en-US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dirty="0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및 주거환경정비법 시행령</a:t>
            </a:r>
            <a:r>
              <a:rPr lang="en-US" altLang="ko-KR" dirty="0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령 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항 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호에 따라 준공된 후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이상의 기간이 지난 건축물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7177F0C-C940-4D84-B56D-23945EB0F77E}"/>
              </a:ext>
            </a:extLst>
          </p:cNvPr>
          <p:cNvSpPr/>
          <p:nvPr/>
        </p:nvSpPr>
        <p:spPr>
          <a:xfrm>
            <a:off x="5896714" y="9004427"/>
            <a:ext cx="618466" cy="1886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6B57EC-FAFC-458D-8C08-9FD4CD08ACA5}"/>
              </a:ext>
            </a:extLst>
          </p:cNvPr>
          <p:cNvCxnSpPr>
            <a:cxnSpLocks/>
          </p:cNvCxnSpPr>
          <p:nvPr/>
        </p:nvCxnSpPr>
        <p:spPr>
          <a:xfrm flipH="1" flipV="1">
            <a:off x="6400802" y="9004428"/>
            <a:ext cx="2327338" cy="252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FE0730F-311E-4064-935B-CCE98F8DAB74}"/>
              </a:ext>
            </a:extLst>
          </p:cNvPr>
          <p:cNvCxnSpPr>
            <a:cxnSpLocks/>
          </p:cNvCxnSpPr>
          <p:nvPr/>
        </p:nvCxnSpPr>
        <p:spPr>
          <a:xfrm flipH="1" flipV="1">
            <a:off x="6437852" y="9210149"/>
            <a:ext cx="2290288" cy="457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E2F70485-7194-4F45-83A5-B8ABA6C194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b="13968"/>
          <a:stretch/>
        </p:blipFill>
        <p:spPr>
          <a:xfrm>
            <a:off x="8728140" y="9055027"/>
            <a:ext cx="1468769" cy="60530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6728634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57200" y="48782"/>
            <a:ext cx="7116781" cy="19558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300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CONTENTS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05129" y="1562100"/>
            <a:ext cx="4744521" cy="38911"/>
            <a:chOff x="1199142" y="2236509"/>
            <a:chExt cx="4744521" cy="389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142" y="2236509"/>
              <a:ext cx="4744521" cy="38911"/>
            </a:xfrm>
            <a:prstGeom prst="rect">
              <a:avLst/>
            </a:prstGeom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8C0CE5B-CE05-4129-908E-EB98B83A0943}"/>
              </a:ext>
            </a:extLst>
          </p:cNvPr>
          <p:cNvSpPr/>
          <p:nvPr/>
        </p:nvSpPr>
        <p:spPr>
          <a:xfrm>
            <a:off x="1142342" y="3800643"/>
            <a:ext cx="4427032" cy="3895907"/>
          </a:xfrm>
          <a:prstGeom prst="roundRect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A6A96BD-FA89-4B00-B0A3-FBF9DBA6F4BD}"/>
              </a:ext>
            </a:extLst>
          </p:cNvPr>
          <p:cNvSpPr/>
          <p:nvPr/>
        </p:nvSpPr>
        <p:spPr>
          <a:xfrm>
            <a:off x="2907312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1</a:t>
            </a:r>
            <a:endParaRPr lang="ko-KR" altLang="en-US" sz="4400" b="1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8C013FF-9B73-408E-948E-6DB15C31AE21}"/>
              </a:ext>
            </a:extLst>
          </p:cNvPr>
          <p:cNvSpPr/>
          <p:nvPr/>
        </p:nvSpPr>
        <p:spPr>
          <a:xfrm>
            <a:off x="6885750" y="3800643"/>
            <a:ext cx="4427032" cy="3895907"/>
          </a:xfrm>
          <a:prstGeom prst="roundRect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94B22267-15FB-4208-AEB8-C08442087940}"/>
              </a:ext>
            </a:extLst>
          </p:cNvPr>
          <p:cNvSpPr txBox="1"/>
          <p:nvPr/>
        </p:nvSpPr>
        <p:spPr>
          <a:xfrm>
            <a:off x="1559797" y="4745755"/>
            <a:ext cx="3592122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과제 목표</a:t>
            </a:r>
            <a:endParaRPr lang="en-US" altLang="ko-KR" sz="6000" b="1" kern="0" spc="-3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Mplus 1p Light" pitchFamily="34" charset="0"/>
            </a:endParaRPr>
          </a:p>
          <a:p>
            <a:pPr algn="ctr"/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설정</a:t>
            </a:r>
            <a:endParaRPr lang="en-US" altLang="ko-KR" sz="6000" b="1" kern="0" spc="-3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Mplus 1p Light" pitchFamily="34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02E94DA-A79B-49EB-8716-2928830631F5}"/>
              </a:ext>
            </a:extLst>
          </p:cNvPr>
          <p:cNvSpPr/>
          <p:nvPr/>
        </p:nvSpPr>
        <p:spPr>
          <a:xfrm>
            <a:off x="8650720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2</a:t>
            </a:r>
            <a:endParaRPr lang="ko-KR" altLang="en-US" sz="44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87FBE1F-341E-43A2-9029-AFE2FE69C4B3}"/>
              </a:ext>
            </a:extLst>
          </p:cNvPr>
          <p:cNvGrpSpPr/>
          <p:nvPr/>
        </p:nvGrpSpPr>
        <p:grpSpPr>
          <a:xfrm>
            <a:off x="12401137" y="3800643"/>
            <a:ext cx="4744521" cy="3895907"/>
            <a:chOff x="3935796" y="3810311"/>
            <a:chExt cx="7627168" cy="1701951"/>
          </a:xfrm>
          <a:solidFill>
            <a:srgbClr val="FD8A69"/>
          </a:solidFill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3E65DC7-8BA9-4F62-AF2E-36365E4990E6}"/>
                </a:ext>
              </a:extLst>
            </p:cNvPr>
            <p:cNvSpPr/>
            <p:nvPr/>
          </p:nvSpPr>
          <p:spPr>
            <a:xfrm>
              <a:off x="4302356" y="3810311"/>
              <a:ext cx="7116781" cy="1701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Object 10">
              <a:extLst>
                <a:ext uri="{FF2B5EF4-FFF2-40B4-BE49-F238E27FC236}">
                  <a16:creationId xmlns:a16="http://schemas.microsoft.com/office/drawing/2014/main" id="{12D90894-B3CA-4BE4-B58C-475B2A90F0D6}"/>
                </a:ext>
              </a:extLst>
            </p:cNvPr>
            <p:cNvSpPr txBox="1"/>
            <p:nvPr/>
          </p:nvSpPr>
          <p:spPr>
            <a:xfrm>
              <a:off x="3935796" y="4223189"/>
              <a:ext cx="7627168" cy="84706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원도심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활성화 방안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C110D697-ED39-4731-BD37-48C900785FA5}"/>
              </a:ext>
            </a:extLst>
          </p:cNvPr>
          <p:cNvSpPr/>
          <p:nvPr/>
        </p:nvSpPr>
        <p:spPr>
          <a:xfrm>
            <a:off x="14394128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3</a:t>
            </a:r>
            <a:endParaRPr lang="ko-KR" altLang="en-US" sz="4400" b="1" dirty="0"/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29F854C4-25C3-4388-9A33-0AD2ED697410}"/>
              </a:ext>
            </a:extLst>
          </p:cNvPr>
          <p:cNvSpPr txBox="1"/>
          <p:nvPr/>
        </p:nvSpPr>
        <p:spPr>
          <a:xfrm>
            <a:off x="6657729" y="5182737"/>
            <a:ext cx="4744521" cy="10156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원도심</a:t>
            </a:r>
            <a:r>
              <a:rPr 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 </a:t>
            </a:r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분석</a:t>
            </a:r>
            <a:endParaRPr lang="en-US" sz="2400" b="1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FA03251-9F52-45A0-B9BC-A52137CE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878" y="2527077"/>
            <a:ext cx="4842040" cy="718842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F1DCDB-071D-4F26-9198-4BEB12CCEEC2}"/>
              </a:ext>
            </a:extLst>
          </p:cNvPr>
          <p:cNvSpPr/>
          <p:nvPr/>
        </p:nvSpPr>
        <p:spPr>
          <a:xfrm>
            <a:off x="12912269" y="8801100"/>
            <a:ext cx="1773108" cy="91439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509146" y="429965"/>
            <a:ext cx="42237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13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청주시_상세도로망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16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도로명주소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7271909" y="2127460"/>
            <a:ext cx="53772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인도 데이터 시각화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602561" y="7037930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인도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78897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61EEE1-5855-4D8E-A69A-3F5BEA775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1" y="2363889"/>
            <a:ext cx="6143204" cy="4510704"/>
          </a:xfrm>
          <a:prstGeom prst="rect">
            <a:avLst/>
          </a:prstGeom>
        </p:spPr>
      </p:pic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1" y="1969425"/>
            <a:ext cx="62345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상세 도로망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도로명주소 데이터 로드 및 필터링 → 통합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B436B8-1412-46D0-8800-ACD8FBD51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62" y="7494399"/>
            <a:ext cx="6143204" cy="22211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9B2610-55C7-4B9B-A7C0-F4CF6426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728" y="2527078"/>
            <a:ext cx="4629212" cy="7188422"/>
          </a:xfrm>
          <a:prstGeom prst="rect">
            <a:avLst/>
          </a:prstGeom>
        </p:spPr>
      </p:pic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FC199220-D36C-4443-B7E8-8F4B335DBB32}"/>
              </a:ext>
            </a:extLst>
          </p:cNvPr>
          <p:cNvSpPr/>
          <p:nvPr/>
        </p:nvSpPr>
        <p:spPr>
          <a:xfrm rot="5400000">
            <a:off x="12391911" y="5442800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9D1889B-203B-42CC-BE00-0FD5A302CEC5}"/>
              </a:ext>
            </a:extLst>
          </p:cNvPr>
          <p:cNvSpPr/>
          <p:nvPr/>
        </p:nvSpPr>
        <p:spPr>
          <a:xfrm>
            <a:off x="13072559" y="8953671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F49FD0-DDD3-4A88-8107-90584AF00E21}"/>
              </a:ext>
            </a:extLst>
          </p:cNvPr>
          <p:cNvSpPr/>
          <p:nvPr/>
        </p:nvSpPr>
        <p:spPr>
          <a:xfrm>
            <a:off x="13072559" y="9334672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8D4E7-A977-46A0-8FB2-1F7981335768}"/>
              </a:ext>
            </a:extLst>
          </p:cNvPr>
          <p:cNvSpPr txBox="1"/>
          <p:nvPr/>
        </p:nvSpPr>
        <p:spPr>
          <a:xfrm>
            <a:off x="13390391" y="8919745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160C28-9209-4112-8384-A0D4A4595079}"/>
              </a:ext>
            </a:extLst>
          </p:cNvPr>
          <p:cNvSpPr txBox="1"/>
          <p:nvPr/>
        </p:nvSpPr>
        <p:spPr>
          <a:xfrm>
            <a:off x="13390391" y="9300746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F31594-0057-4CAE-BFB4-A60F84009EDA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bject 32">
            <a:extLst>
              <a:ext uri="{FF2B5EF4-FFF2-40B4-BE49-F238E27FC236}">
                <a16:creationId xmlns:a16="http://schemas.microsoft.com/office/drawing/2014/main" id="{6832AFAC-7EC7-4259-9839-1CD3B269FDA2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77377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544284" y="682759"/>
            <a:ext cx="422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청주시_추정교통량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7271909" y="2127460"/>
            <a:ext cx="53772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교통량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77082" y="4539653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데이터로 분할 및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Dictionary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형태로 저장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78897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1" y="1954036"/>
            <a:ext cx="6234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추정교통량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로드 및 필터링 → 도로에 매핑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FC199220-D36C-4443-B7E8-8F4B335DBB32}"/>
              </a:ext>
            </a:extLst>
          </p:cNvPr>
          <p:cNvSpPr/>
          <p:nvPr/>
        </p:nvSpPr>
        <p:spPr>
          <a:xfrm rot="5400000">
            <a:off x="12359612" y="5457553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3BA43C-8054-4265-8FB5-80A66831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01" y="2395116"/>
            <a:ext cx="6383257" cy="2057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C72A81-9785-4AB0-BBE1-F86461638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1" y="4933144"/>
            <a:ext cx="6383257" cy="47823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60BBD6-F853-4892-920F-C2351079F7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 t="7778" r="4235" b="5556"/>
          <a:stretch/>
        </p:blipFill>
        <p:spPr>
          <a:xfrm>
            <a:off x="7656184" y="2527077"/>
            <a:ext cx="4608740" cy="71884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E37590-0483-49AC-B3EF-266F31482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8877" y="2527076"/>
            <a:ext cx="4404723" cy="7188422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1D282BF-E29B-4F8C-98AA-E1357E78734D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bject 32">
            <a:extLst>
              <a:ext uri="{FF2B5EF4-FFF2-40B4-BE49-F238E27FC236}">
                <a16:creationId xmlns:a16="http://schemas.microsoft.com/office/drawing/2014/main" id="{1E041028-CDE0-4708-8554-E290532C1E10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4588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674109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099617" y="842010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375103" y="9942611"/>
            <a:ext cx="6639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교통량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8D883A-43AA-4FAE-BD9D-509C90202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8" t="6629" r="4199" b="4116"/>
          <a:stretch/>
        </p:blipFill>
        <p:spPr>
          <a:xfrm>
            <a:off x="13194204" y="419100"/>
            <a:ext cx="4793992" cy="9523511"/>
          </a:xfrm>
          <a:prstGeom prst="rect">
            <a:avLst/>
          </a:prstGeom>
        </p:spPr>
      </p:pic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299804" y="1623063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교통량이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3232698" y="2131058"/>
            <a:ext cx="6477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교통량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HEATMAP(Folium)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E0BD84-D133-49A3-8CEF-F51EE201B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162" y="2917258"/>
            <a:ext cx="3098243" cy="5543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686B9F-9F67-4DDB-A8C0-6A582A3F0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83" y="2905491"/>
            <a:ext cx="3296018" cy="5562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C9D548-F733-4B1F-A3B4-EDCE2542E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233" y="2887518"/>
            <a:ext cx="3061765" cy="5573290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23511E-490F-4349-82E6-93D4582DDA7A}"/>
              </a:ext>
            </a:extLst>
          </p:cNvPr>
          <p:cNvSpPr/>
          <p:nvPr/>
        </p:nvSpPr>
        <p:spPr>
          <a:xfrm>
            <a:off x="1368153" y="5299959"/>
            <a:ext cx="827860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59460E1-6E3B-4077-A16B-36037311BB9B}"/>
              </a:ext>
            </a:extLst>
          </p:cNvPr>
          <p:cNvSpPr/>
          <p:nvPr/>
        </p:nvSpPr>
        <p:spPr>
          <a:xfrm>
            <a:off x="2567190" y="5087019"/>
            <a:ext cx="588987" cy="696558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15C6D94-E8DD-4464-98C9-875FAEC721FF}"/>
              </a:ext>
            </a:extLst>
          </p:cNvPr>
          <p:cNvSpPr/>
          <p:nvPr/>
        </p:nvSpPr>
        <p:spPr>
          <a:xfrm>
            <a:off x="5770574" y="5258530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B6DCB2E-5774-428C-A804-845D169F07FD}"/>
              </a:ext>
            </a:extLst>
          </p:cNvPr>
          <p:cNvSpPr/>
          <p:nvPr/>
        </p:nvSpPr>
        <p:spPr>
          <a:xfrm>
            <a:off x="6735948" y="5128819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97F6151-BA85-42E0-B158-E38EC9CEC65B}"/>
              </a:ext>
            </a:extLst>
          </p:cNvPr>
          <p:cNvSpPr/>
          <p:nvPr/>
        </p:nvSpPr>
        <p:spPr>
          <a:xfrm>
            <a:off x="9728138" y="5299959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63B6659-DA1F-4C59-B5BD-A96CCA527E12}"/>
              </a:ext>
            </a:extLst>
          </p:cNvPr>
          <p:cNvSpPr/>
          <p:nvPr/>
        </p:nvSpPr>
        <p:spPr>
          <a:xfrm>
            <a:off x="10843546" y="5193082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09885FA-D80A-48B1-AEA1-B66AC682149E}"/>
              </a:ext>
            </a:extLst>
          </p:cNvPr>
          <p:cNvSpPr/>
          <p:nvPr/>
        </p:nvSpPr>
        <p:spPr>
          <a:xfrm>
            <a:off x="7661371" y="8820210"/>
            <a:ext cx="5190665" cy="111273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D98FDB-7AA5-497C-95B8-C9B4E177FFB6}"/>
              </a:ext>
            </a:extLst>
          </p:cNvPr>
          <p:cNvSpPr txBox="1"/>
          <p:nvPr/>
        </p:nvSpPr>
        <p:spPr>
          <a:xfrm>
            <a:off x="7791336" y="9053410"/>
            <a:ext cx="4930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 사거리를 포함하는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청주대교 사거리를 포함하는 사직대로의  교통량이 높음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895447E-DFAB-4CF3-9D17-B9D7C5A981CB}"/>
              </a:ext>
            </a:extLst>
          </p:cNvPr>
          <p:cNvSpPr/>
          <p:nvPr/>
        </p:nvSpPr>
        <p:spPr>
          <a:xfrm>
            <a:off x="388645" y="7962658"/>
            <a:ext cx="2645420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63EEBCB-CDAD-489C-BB3E-E8BB8C10EB99}"/>
              </a:ext>
            </a:extLst>
          </p:cNvPr>
          <p:cNvCxnSpPr>
            <a:cxnSpLocks/>
          </p:cNvCxnSpPr>
          <p:nvPr/>
        </p:nvCxnSpPr>
        <p:spPr>
          <a:xfrm flipH="1">
            <a:off x="1220750" y="5783577"/>
            <a:ext cx="150850" cy="21790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0">
            <a:extLst>
              <a:ext uri="{FF2B5EF4-FFF2-40B4-BE49-F238E27FC236}">
                <a16:creationId xmlns:a16="http://schemas.microsoft.com/office/drawing/2014/main" id="{6929E3D2-C1D8-4DDD-9257-09EB35950819}"/>
              </a:ext>
            </a:extLst>
          </p:cNvPr>
          <p:cNvSpPr txBox="1"/>
          <p:nvPr/>
        </p:nvSpPr>
        <p:spPr>
          <a:xfrm>
            <a:off x="366769" y="8008768"/>
            <a:ext cx="264542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청주대교 사거리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95E6919-8672-4B31-9F79-C13B7FB5FF2A}"/>
              </a:ext>
            </a:extLst>
          </p:cNvPr>
          <p:cNvCxnSpPr>
            <a:cxnSpLocks/>
          </p:cNvCxnSpPr>
          <p:nvPr/>
        </p:nvCxnSpPr>
        <p:spPr>
          <a:xfrm flipH="1">
            <a:off x="3095586" y="4662792"/>
            <a:ext cx="229565" cy="4242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ED8776C-B547-4303-B127-B33A5BD7EC75}"/>
              </a:ext>
            </a:extLst>
          </p:cNvPr>
          <p:cNvSpPr/>
          <p:nvPr/>
        </p:nvSpPr>
        <p:spPr>
          <a:xfrm>
            <a:off x="3312656" y="4203497"/>
            <a:ext cx="2002435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40">
            <a:extLst>
              <a:ext uri="{FF2B5EF4-FFF2-40B4-BE49-F238E27FC236}">
                <a16:creationId xmlns:a16="http://schemas.microsoft.com/office/drawing/2014/main" id="{7AAEEE8C-E32E-42BF-ABC5-B92C4C5E74EF}"/>
              </a:ext>
            </a:extLst>
          </p:cNvPr>
          <p:cNvSpPr txBox="1"/>
          <p:nvPr/>
        </p:nvSpPr>
        <p:spPr>
          <a:xfrm>
            <a:off x="3325151" y="4236983"/>
            <a:ext cx="19932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 사거리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B43AB09-45BE-43E8-ADD1-CB2C6F46C7E7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Object 32">
            <a:extLst>
              <a:ext uri="{FF2B5EF4-FFF2-40B4-BE49-F238E27FC236}">
                <a16:creationId xmlns:a16="http://schemas.microsoft.com/office/drawing/2014/main" id="{6C2AF8A4-9BA9-454A-A4A1-DC4EFD41B62D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22729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ADED6F-4ED9-4513-B30F-846CC801F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458" y="3035576"/>
            <a:ext cx="2829320" cy="5553850"/>
          </a:xfrm>
          <a:prstGeom prst="rect">
            <a:avLst/>
          </a:prstGeom>
        </p:spPr>
      </p:pic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3FA2CE4-10CA-44C7-BCA9-978CE2502D2A}"/>
              </a:ext>
            </a:extLst>
          </p:cNvPr>
          <p:cNvSpPr/>
          <p:nvPr/>
        </p:nvSpPr>
        <p:spPr>
          <a:xfrm>
            <a:off x="6324601" y="1290628"/>
            <a:ext cx="3032240" cy="166344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380240" y="1603204"/>
            <a:ext cx="424089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데이터가 주어지지 않은 도로 제거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120675" y="873626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4212319" y="8738409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7197940" y="873626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96180" y="9944100"/>
            <a:ext cx="7345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연도별 도로망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교통량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3063139" y="578219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348493" y="2476500"/>
            <a:ext cx="8871707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도로망 </a:t>
            </a:r>
            <a:r>
              <a:rPr lang="en-US" altLang="ko-KR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시각화</a:t>
            </a:r>
            <a:r>
              <a:rPr lang="en-US" altLang="ko-KR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sz="2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A98AD695-64B4-4A79-9500-325539881A3C}"/>
              </a:ext>
            </a:extLst>
          </p:cNvPr>
          <p:cNvSpPr/>
          <p:nvPr/>
        </p:nvSpPr>
        <p:spPr>
          <a:xfrm rot="5400000">
            <a:off x="6034939" y="578683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E60988-DD0B-47E5-8EB9-32ACF73003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4750" r="5254" b="2746"/>
          <a:stretch/>
        </p:blipFill>
        <p:spPr>
          <a:xfrm>
            <a:off x="13167119" y="413384"/>
            <a:ext cx="4830432" cy="9515873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49DFDE4-3329-466C-A313-71B39582C2E6}"/>
              </a:ext>
            </a:extLst>
          </p:cNvPr>
          <p:cNvSpPr/>
          <p:nvPr/>
        </p:nvSpPr>
        <p:spPr>
          <a:xfrm>
            <a:off x="6462570" y="1455293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E22ED43-BBDB-47B0-8D24-992CE81B74EE}"/>
              </a:ext>
            </a:extLst>
          </p:cNvPr>
          <p:cNvSpPr/>
          <p:nvPr/>
        </p:nvSpPr>
        <p:spPr>
          <a:xfrm>
            <a:off x="6462264" y="1792014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D608683-67D4-4DD3-AE94-231C4C8200CE}"/>
              </a:ext>
            </a:extLst>
          </p:cNvPr>
          <p:cNvSpPr/>
          <p:nvPr/>
        </p:nvSpPr>
        <p:spPr>
          <a:xfrm>
            <a:off x="6453769" y="2164217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EC43DC-C50C-41CA-A413-3DEDF39EA6A0}"/>
              </a:ext>
            </a:extLst>
          </p:cNvPr>
          <p:cNvSpPr txBox="1"/>
          <p:nvPr/>
        </p:nvSpPr>
        <p:spPr>
          <a:xfrm>
            <a:off x="6773733" y="1411973"/>
            <a:ext cx="255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265922-7748-4748-AEA9-AFCDE5DE4892}"/>
              </a:ext>
            </a:extLst>
          </p:cNvPr>
          <p:cNvSpPr txBox="1"/>
          <p:nvPr/>
        </p:nvSpPr>
        <p:spPr>
          <a:xfrm>
            <a:off x="6751070" y="1764503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B45FC4-2131-42AD-9FB1-6A2281C65FB6}"/>
              </a:ext>
            </a:extLst>
          </p:cNvPr>
          <p:cNvSpPr txBox="1"/>
          <p:nvPr/>
        </p:nvSpPr>
        <p:spPr>
          <a:xfrm>
            <a:off x="6767064" y="2158850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F22D0DB-C894-4A26-87A4-D8A2D0524866}"/>
              </a:ext>
            </a:extLst>
          </p:cNvPr>
          <p:cNvSpPr/>
          <p:nvPr/>
        </p:nvSpPr>
        <p:spPr>
          <a:xfrm>
            <a:off x="6468933" y="2536420"/>
            <a:ext cx="304800" cy="304628"/>
          </a:xfrm>
          <a:prstGeom prst="roundRect">
            <a:avLst/>
          </a:prstGeom>
          <a:solidFill>
            <a:srgbClr val="007E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CF39A6-BDF9-408C-BC63-9F0C14BA70AE}"/>
              </a:ext>
            </a:extLst>
          </p:cNvPr>
          <p:cNvSpPr txBox="1"/>
          <p:nvPr/>
        </p:nvSpPr>
        <p:spPr>
          <a:xfrm>
            <a:off x="6758569" y="2506837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5E74E2D-6A66-4C7E-807E-DCD6032E0172}"/>
              </a:ext>
            </a:extLst>
          </p:cNvPr>
          <p:cNvSpPr/>
          <p:nvPr/>
        </p:nvSpPr>
        <p:spPr>
          <a:xfrm>
            <a:off x="152400" y="3061128"/>
            <a:ext cx="9152360" cy="6197172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69C35F0-AF65-40FD-A513-85A3D81A773F}"/>
              </a:ext>
            </a:extLst>
          </p:cNvPr>
          <p:cNvSpPr/>
          <p:nvPr/>
        </p:nvSpPr>
        <p:spPr>
          <a:xfrm rot="21208462">
            <a:off x="10364387" y="5479986"/>
            <a:ext cx="1552911" cy="38350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0DFB576-3ECA-4300-AC4D-063AEC12B0C4}"/>
              </a:ext>
            </a:extLst>
          </p:cNvPr>
          <p:cNvSpPr/>
          <p:nvPr/>
        </p:nvSpPr>
        <p:spPr>
          <a:xfrm rot="21336785">
            <a:off x="11544670" y="3392309"/>
            <a:ext cx="408452" cy="4728867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E8B5682-E6D0-44D4-8923-509DD0C34397}"/>
              </a:ext>
            </a:extLst>
          </p:cNvPr>
          <p:cNvSpPr/>
          <p:nvPr/>
        </p:nvSpPr>
        <p:spPr>
          <a:xfrm>
            <a:off x="9852255" y="6420294"/>
            <a:ext cx="108633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57871E3-D446-4BA2-BF04-CA977332CF11}"/>
              </a:ext>
            </a:extLst>
          </p:cNvPr>
          <p:cNvCxnSpPr>
            <a:cxnSpLocks/>
          </p:cNvCxnSpPr>
          <p:nvPr/>
        </p:nvCxnSpPr>
        <p:spPr>
          <a:xfrm flipH="1">
            <a:off x="10329543" y="5848693"/>
            <a:ext cx="40826" cy="5430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bject 40">
            <a:extLst>
              <a:ext uri="{FF2B5EF4-FFF2-40B4-BE49-F238E27FC236}">
                <a16:creationId xmlns:a16="http://schemas.microsoft.com/office/drawing/2014/main" id="{7F83176F-E4F8-4682-87E7-817970CB4F6B}"/>
              </a:ext>
            </a:extLst>
          </p:cNvPr>
          <p:cNvSpPr txBox="1"/>
          <p:nvPr/>
        </p:nvSpPr>
        <p:spPr>
          <a:xfrm>
            <a:off x="9815009" y="6471096"/>
            <a:ext cx="11370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F290BAE-B656-4911-997A-1FF8E157999D}"/>
              </a:ext>
            </a:extLst>
          </p:cNvPr>
          <p:cNvCxnSpPr>
            <a:cxnSpLocks/>
          </p:cNvCxnSpPr>
          <p:nvPr/>
        </p:nvCxnSpPr>
        <p:spPr>
          <a:xfrm flipH="1">
            <a:off x="11736586" y="3089897"/>
            <a:ext cx="196336" cy="29371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34BE8F6-5A58-45D1-B38C-22DFA35EDD68}"/>
              </a:ext>
            </a:extLst>
          </p:cNvPr>
          <p:cNvSpPr/>
          <p:nvPr/>
        </p:nvSpPr>
        <p:spPr>
          <a:xfrm>
            <a:off x="11880111" y="2685971"/>
            <a:ext cx="92202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B251628E-6229-46E2-BFE2-4417F35FEB12}"/>
              </a:ext>
            </a:extLst>
          </p:cNvPr>
          <p:cNvSpPr txBox="1"/>
          <p:nvPr/>
        </p:nvSpPr>
        <p:spPr>
          <a:xfrm>
            <a:off x="11892606" y="2719457"/>
            <a:ext cx="8917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0065192-CF1D-47AD-BBBA-A71693AD98E0}"/>
              </a:ext>
            </a:extLst>
          </p:cNvPr>
          <p:cNvSpPr/>
          <p:nvPr/>
        </p:nvSpPr>
        <p:spPr>
          <a:xfrm>
            <a:off x="9487396" y="8191500"/>
            <a:ext cx="3404756" cy="137160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CCEEE6-AF87-47D6-944F-C7FC4CA6D1D8}"/>
              </a:ext>
            </a:extLst>
          </p:cNvPr>
          <p:cNvSpPr txBox="1"/>
          <p:nvPr/>
        </p:nvSpPr>
        <p:spPr>
          <a:xfrm>
            <a:off x="9298105" y="8405620"/>
            <a:ext cx="3791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 사거리를 포함하는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청주대교 사거리를 포함하는 사직대로의  교통량이 높음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2A022F-2B29-474A-B55D-1BC621CEB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55" y="3205658"/>
            <a:ext cx="2624104" cy="55306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17757E-2FC9-4176-8540-750B8D5BE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258" y="3210898"/>
            <a:ext cx="2478624" cy="55253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9CD707-111E-4278-B8A5-FFCC3022D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074" y="3201496"/>
            <a:ext cx="2592395" cy="5534764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BCD151D-EB43-4946-A26A-2054F5F555E4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Object 32">
            <a:extLst>
              <a:ext uri="{FF2B5EF4-FFF2-40B4-BE49-F238E27FC236}">
                <a16:creationId xmlns:a16="http://schemas.microsoft.com/office/drawing/2014/main" id="{07D525CC-E22D-40F3-8455-9F49E3CF7E04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69678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633333" y="548148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승하차이력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11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버스정류장현황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578755" y="6050371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버스정류장 현황 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1" y="1954036"/>
            <a:ext cx="58896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버스정류장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승하차이력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9A7F08-F367-4251-B948-4B0B278D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65" y="2346708"/>
            <a:ext cx="6301129" cy="3461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9ECC56-50D3-4A78-8126-A0607FB6A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65" y="6419849"/>
            <a:ext cx="6301129" cy="3313297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7086600" y="1984769"/>
            <a:ext cx="53772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</a:t>
            </a:r>
            <a:r>
              <a:rPr lang="en-US" altLang="ko-KR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Foiium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C8B070-4F8D-40C1-BCBE-E05DF4714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1" y="2354102"/>
            <a:ext cx="4500785" cy="7339338"/>
          </a:xfrm>
          <a:prstGeom prst="rect">
            <a:avLst/>
          </a:prstGeom>
        </p:spPr>
      </p:pic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9A317CA1-BDDB-4472-9483-0FE511F42043}"/>
              </a:ext>
            </a:extLst>
          </p:cNvPr>
          <p:cNvSpPr/>
          <p:nvPr/>
        </p:nvSpPr>
        <p:spPr>
          <a:xfrm rot="5400000">
            <a:off x="12205042" y="5537542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DD3FF9-CF1C-4D98-A09F-580FB3B52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6188" y="2552700"/>
            <a:ext cx="4980631" cy="714074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5A16AB12-FE1D-4D20-9CF9-45C83A48A4D0}"/>
              </a:ext>
            </a:extLst>
          </p:cNvPr>
          <p:cNvSpPr/>
          <p:nvPr/>
        </p:nvSpPr>
        <p:spPr>
          <a:xfrm>
            <a:off x="105086" y="9941123"/>
            <a:ext cx="6829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버스정류장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승하차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16" name="Object 40">
            <a:extLst>
              <a:ext uri="{FF2B5EF4-FFF2-40B4-BE49-F238E27FC236}">
                <a16:creationId xmlns:a16="http://schemas.microsoft.com/office/drawing/2014/main" id="{EF11FE95-969C-438D-AB79-25DA9474FAAA}"/>
              </a:ext>
            </a:extLst>
          </p:cNvPr>
          <p:cNvSpPr txBox="1"/>
          <p:nvPr/>
        </p:nvSpPr>
        <p:spPr>
          <a:xfrm>
            <a:off x="12877800" y="2077903"/>
            <a:ext cx="59436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반경 </a:t>
            </a:r>
            <a:r>
              <a:rPr lang="en-US" altLang="ko-KR" sz="23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5.5km </a:t>
            </a:r>
            <a:r>
              <a:rPr lang="ko-KR" altLang="en-US" sz="23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</a:t>
            </a:r>
            <a:r>
              <a:rPr lang="ko-KR" altLang="en-US" sz="23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3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3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BC96EE8-EE0D-4A31-A26D-AF3E66C27BC0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32">
            <a:extLst>
              <a:ext uri="{FF2B5EF4-FFF2-40B4-BE49-F238E27FC236}">
                <a16:creationId xmlns:a16="http://schemas.microsoft.com/office/drawing/2014/main" id="{162241DD-A0A9-4E63-95C4-56A8A5DF6D34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63693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B967BB7-7AFA-4553-A457-073E173EC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498" y="3440862"/>
            <a:ext cx="2829320" cy="5553850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4F94E74-A6C8-4BE3-912C-8465FAF555A6}"/>
              </a:ext>
            </a:extLst>
          </p:cNvPr>
          <p:cNvSpPr/>
          <p:nvPr/>
        </p:nvSpPr>
        <p:spPr>
          <a:xfrm rot="21208462">
            <a:off x="10208427" y="5885272"/>
            <a:ext cx="1552911" cy="38350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E4E1B15-9A33-43D4-BFAA-268AEA1AD637}"/>
              </a:ext>
            </a:extLst>
          </p:cNvPr>
          <p:cNvSpPr/>
          <p:nvPr/>
        </p:nvSpPr>
        <p:spPr>
          <a:xfrm rot="21336785">
            <a:off x="11388710" y="3797595"/>
            <a:ext cx="408452" cy="4728867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0FD7994-FB11-4D45-A35E-CC4E2AC7EB80}"/>
              </a:ext>
            </a:extLst>
          </p:cNvPr>
          <p:cNvSpPr/>
          <p:nvPr/>
        </p:nvSpPr>
        <p:spPr>
          <a:xfrm>
            <a:off x="9696295" y="6825580"/>
            <a:ext cx="108633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FFFB27F-F6DC-4154-88EF-B7829354DFD0}"/>
              </a:ext>
            </a:extLst>
          </p:cNvPr>
          <p:cNvCxnSpPr>
            <a:cxnSpLocks/>
          </p:cNvCxnSpPr>
          <p:nvPr/>
        </p:nvCxnSpPr>
        <p:spPr>
          <a:xfrm flipH="1">
            <a:off x="10173583" y="6253979"/>
            <a:ext cx="40826" cy="5430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bject 40">
            <a:extLst>
              <a:ext uri="{FF2B5EF4-FFF2-40B4-BE49-F238E27FC236}">
                <a16:creationId xmlns:a16="http://schemas.microsoft.com/office/drawing/2014/main" id="{70FA38D9-43B0-4D95-BE7B-7B96B02960D9}"/>
              </a:ext>
            </a:extLst>
          </p:cNvPr>
          <p:cNvSpPr txBox="1"/>
          <p:nvPr/>
        </p:nvSpPr>
        <p:spPr>
          <a:xfrm>
            <a:off x="9659049" y="6876382"/>
            <a:ext cx="11370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8CE4687-739D-46A8-912D-3D651FD20CC3}"/>
              </a:ext>
            </a:extLst>
          </p:cNvPr>
          <p:cNvCxnSpPr>
            <a:cxnSpLocks/>
          </p:cNvCxnSpPr>
          <p:nvPr/>
        </p:nvCxnSpPr>
        <p:spPr>
          <a:xfrm flipH="1">
            <a:off x="11580626" y="3495183"/>
            <a:ext cx="196336" cy="29371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BEEB01C-6225-4835-9AC2-12EF93DEEA3D}"/>
              </a:ext>
            </a:extLst>
          </p:cNvPr>
          <p:cNvSpPr/>
          <p:nvPr/>
        </p:nvSpPr>
        <p:spPr>
          <a:xfrm>
            <a:off x="11724151" y="3091257"/>
            <a:ext cx="92202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40">
            <a:extLst>
              <a:ext uri="{FF2B5EF4-FFF2-40B4-BE49-F238E27FC236}">
                <a16:creationId xmlns:a16="http://schemas.microsoft.com/office/drawing/2014/main" id="{856E2217-EB7B-4C16-9E15-8F570F530CCA}"/>
              </a:ext>
            </a:extLst>
          </p:cNvPr>
          <p:cNvSpPr txBox="1"/>
          <p:nvPr/>
        </p:nvSpPr>
        <p:spPr>
          <a:xfrm>
            <a:off x="11736646" y="3124743"/>
            <a:ext cx="8917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05086" y="9941123"/>
            <a:ext cx="6829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버스정류장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승하차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152400" y="2410480"/>
            <a:ext cx="887170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8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</a:t>
            </a:r>
            <a:r>
              <a:rPr lang="ko-KR" altLang="en-US" sz="2800" b="1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8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하차</a:t>
            </a:r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76D9361-4BFA-4771-924D-71B5C23095BE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bject 32">
            <a:extLst>
              <a:ext uri="{FF2B5EF4-FFF2-40B4-BE49-F238E27FC236}">
                <a16:creationId xmlns:a16="http://schemas.microsoft.com/office/drawing/2014/main" id="{CF96CC19-095E-4B7E-9CEE-8D6036E1576F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E60988-DD0B-47E5-8EB9-32ACF73003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4750" r="5254" b="2746"/>
          <a:stretch/>
        </p:blipFill>
        <p:spPr>
          <a:xfrm>
            <a:off x="13167119" y="413384"/>
            <a:ext cx="4830432" cy="9515873"/>
          </a:xfrm>
          <a:prstGeom prst="rect">
            <a:avLst/>
          </a:prstGeom>
        </p:spPr>
      </p:pic>
      <p:sp>
        <p:nvSpPr>
          <p:cNvPr id="34" name="Object 10">
            <a:extLst>
              <a:ext uri="{FF2B5EF4-FFF2-40B4-BE49-F238E27FC236}">
                <a16:creationId xmlns:a16="http://schemas.microsoft.com/office/drawing/2014/main" id="{82BE67A9-22E5-410D-B225-67822945EB2B}"/>
              </a:ext>
            </a:extLst>
          </p:cNvPr>
          <p:cNvSpPr txBox="1"/>
          <p:nvPr/>
        </p:nvSpPr>
        <p:spPr>
          <a:xfrm>
            <a:off x="205010" y="1638300"/>
            <a:ext cx="46717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승하차량이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31FFA18-DE16-4BAE-B8B5-F7069C4D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88" y="2980199"/>
            <a:ext cx="4980631" cy="6746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13C936-848C-4854-9AB9-F00432630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58" y="3132504"/>
            <a:ext cx="3166744" cy="6354396"/>
          </a:xfrm>
          <a:prstGeom prst="roundRect">
            <a:avLst>
              <a:gd name="adj" fmla="val 5917"/>
            </a:avLst>
          </a:prstGeom>
          <a:ln w="57150">
            <a:solidFill>
              <a:srgbClr val="00007A"/>
            </a:solidFill>
          </a:ln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06AAC3-3BB5-4E6B-9F55-BC987342B0E8}"/>
              </a:ext>
            </a:extLst>
          </p:cNvPr>
          <p:cNvCxnSpPr>
            <a:cxnSpLocks/>
          </p:cNvCxnSpPr>
          <p:nvPr/>
        </p:nvCxnSpPr>
        <p:spPr>
          <a:xfrm flipH="1">
            <a:off x="3428999" y="3238500"/>
            <a:ext cx="2140406" cy="213360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41FE7F-BC05-4BE4-8908-9910AE05D923}"/>
              </a:ext>
            </a:extLst>
          </p:cNvPr>
          <p:cNvCxnSpPr>
            <a:cxnSpLocks/>
          </p:cNvCxnSpPr>
          <p:nvPr/>
        </p:nvCxnSpPr>
        <p:spPr>
          <a:xfrm flipH="1" flipV="1">
            <a:off x="3429000" y="8053748"/>
            <a:ext cx="2140405" cy="1356954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C048318-AD47-438B-8916-B1B434316D62}"/>
              </a:ext>
            </a:extLst>
          </p:cNvPr>
          <p:cNvSpPr/>
          <p:nvPr/>
        </p:nvSpPr>
        <p:spPr>
          <a:xfrm>
            <a:off x="2036582" y="5372100"/>
            <a:ext cx="1544818" cy="2681648"/>
          </a:xfrm>
          <a:prstGeom prst="roundRect">
            <a:avLst/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1FA93AF-52D7-4090-A7BF-6C7848238E6C}"/>
              </a:ext>
            </a:extLst>
          </p:cNvPr>
          <p:cNvSpPr/>
          <p:nvPr/>
        </p:nvSpPr>
        <p:spPr>
          <a:xfrm>
            <a:off x="3262657" y="9257252"/>
            <a:ext cx="1962162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5A93831E-0A01-477B-A739-D6E2A64FE73E}"/>
              </a:ext>
            </a:extLst>
          </p:cNvPr>
          <p:cNvSpPr txBox="1"/>
          <p:nvPr/>
        </p:nvSpPr>
        <p:spPr>
          <a:xfrm>
            <a:off x="3320143" y="9308998"/>
            <a:ext cx="1906830" cy="3515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반경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5.5km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9F1183A-270B-4BBB-925C-2C6CF46B1FDC}"/>
              </a:ext>
            </a:extLst>
          </p:cNvPr>
          <p:cNvSpPr/>
          <p:nvPr/>
        </p:nvSpPr>
        <p:spPr>
          <a:xfrm>
            <a:off x="7410113" y="9059291"/>
            <a:ext cx="1356931" cy="459295"/>
          </a:xfrm>
          <a:prstGeom prst="roundRect">
            <a:avLst>
              <a:gd name="adj" fmla="val 27727"/>
            </a:avLst>
          </a:prstGeom>
          <a:solidFill>
            <a:schemeClr val="bg1"/>
          </a:solidFill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15CDAD29-3582-44B2-8B97-C9151735DBE1}"/>
              </a:ext>
            </a:extLst>
          </p:cNvPr>
          <p:cNvSpPr txBox="1"/>
          <p:nvPr/>
        </p:nvSpPr>
        <p:spPr>
          <a:xfrm>
            <a:off x="7467600" y="9105900"/>
            <a:ext cx="1323836" cy="3515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2E978457-5D23-4990-BB31-4B76EB2DD9A8}"/>
              </a:ext>
            </a:extLst>
          </p:cNvPr>
          <p:cNvSpPr/>
          <p:nvPr/>
        </p:nvSpPr>
        <p:spPr>
          <a:xfrm>
            <a:off x="9416818" y="8656337"/>
            <a:ext cx="3404756" cy="1284786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42C9BD-89D5-4E1E-B532-AA341BCF577E}"/>
              </a:ext>
            </a:extLst>
          </p:cNvPr>
          <p:cNvSpPr txBox="1"/>
          <p:nvPr/>
        </p:nvSpPr>
        <p:spPr>
          <a:xfrm>
            <a:off x="9175458" y="8807402"/>
            <a:ext cx="3791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 사거리를 포함하는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청주대교 사거리를 포함하는 사직대로의 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하차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량이 높음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13907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F1DCDB-071D-4F26-9198-4BEB12CCEEC2}"/>
              </a:ext>
            </a:extLst>
          </p:cNvPr>
          <p:cNvSpPr/>
          <p:nvPr/>
        </p:nvSpPr>
        <p:spPr>
          <a:xfrm>
            <a:off x="12801600" y="8751676"/>
            <a:ext cx="4419600" cy="94627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781800" y="564889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청주시_불법주정차단속통계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781800" y="1866900"/>
            <a:ext cx="11194874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7010399" y="2173188"/>
            <a:ext cx="80971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1.1km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 위치 시각화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 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도로망 및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추가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77082" y="3238500"/>
            <a:ext cx="643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변환된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불법주정차단속통계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334059" cy="8078897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0" y="1943100"/>
            <a:ext cx="65353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데이터 로드 및 </a:t>
            </a:r>
            <a:r>
              <a:rPr lang="en-US" altLang="ko-KR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GeoDataFrame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변환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9D1889B-203B-42CC-BE00-0FD5A302CEC5}"/>
              </a:ext>
            </a:extLst>
          </p:cNvPr>
          <p:cNvSpPr/>
          <p:nvPr/>
        </p:nvSpPr>
        <p:spPr>
          <a:xfrm>
            <a:off x="15074982" y="8862640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F49FD0-DDD3-4A88-8107-90584AF00E21}"/>
              </a:ext>
            </a:extLst>
          </p:cNvPr>
          <p:cNvSpPr/>
          <p:nvPr/>
        </p:nvSpPr>
        <p:spPr>
          <a:xfrm>
            <a:off x="15074982" y="9285248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8D4E7-A977-46A0-8FB2-1F7981335768}"/>
              </a:ext>
            </a:extLst>
          </p:cNvPr>
          <p:cNvSpPr txBox="1"/>
          <p:nvPr/>
        </p:nvSpPr>
        <p:spPr>
          <a:xfrm>
            <a:off x="15392814" y="8856054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160C28-9209-4112-8384-A0D4A4595079}"/>
              </a:ext>
            </a:extLst>
          </p:cNvPr>
          <p:cNvSpPr txBox="1"/>
          <p:nvPr/>
        </p:nvSpPr>
        <p:spPr>
          <a:xfrm>
            <a:off x="15392814" y="9251322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DF1984-A825-4E48-ADFF-230BEBBD1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80" y="2293405"/>
            <a:ext cx="5905019" cy="9271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7B8EFC-A869-4BAA-873F-19835EAB3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81" y="3619500"/>
            <a:ext cx="5905019" cy="1712477"/>
          </a:xfrm>
          <a:prstGeom prst="rect">
            <a:avLst/>
          </a:prstGeom>
        </p:spPr>
      </p:pic>
      <p:sp>
        <p:nvSpPr>
          <p:cNvPr id="25" name="Object 40">
            <a:extLst>
              <a:ext uri="{FF2B5EF4-FFF2-40B4-BE49-F238E27FC236}">
                <a16:creationId xmlns:a16="http://schemas.microsoft.com/office/drawing/2014/main" id="{E3A022B6-0EA8-4FC1-BD54-455DBBA0ED88}"/>
              </a:ext>
            </a:extLst>
          </p:cNvPr>
          <p:cNvSpPr txBox="1"/>
          <p:nvPr/>
        </p:nvSpPr>
        <p:spPr>
          <a:xfrm>
            <a:off x="466846" y="5372100"/>
            <a:ext cx="643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주차장데이터 로드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도심 반경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1.1km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1009E5-D04E-403D-B5B9-AF27FCF75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82" y="5728871"/>
            <a:ext cx="5923718" cy="1776829"/>
          </a:xfrm>
          <a:prstGeom prst="rect">
            <a:avLst/>
          </a:prstGeom>
        </p:spPr>
      </p:pic>
      <p:sp>
        <p:nvSpPr>
          <p:cNvPr id="28" name="Object 40">
            <a:extLst>
              <a:ext uri="{FF2B5EF4-FFF2-40B4-BE49-F238E27FC236}">
                <a16:creationId xmlns:a16="http://schemas.microsoft.com/office/drawing/2014/main" id="{71445C90-3805-40C7-B42B-EEA0557F70E8}"/>
              </a:ext>
            </a:extLst>
          </p:cNvPr>
          <p:cNvSpPr txBox="1"/>
          <p:nvPr/>
        </p:nvSpPr>
        <p:spPr>
          <a:xfrm>
            <a:off x="466846" y="7592874"/>
            <a:ext cx="643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주차장 데이터프레임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8E6061-3B34-4306-B120-37EF374D1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97" y="7993595"/>
            <a:ext cx="5924104" cy="1721904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F9D8F7B-BF70-439B-A14C-BCBE904E2713}"/>
              </a:ext>
            </a:extLst>
          </p:cNvPr>
          <p:cNvSpPr/>
          <p:nvPr/>
        </p:nvSpPr>
        <p:spPr>
          <a:xfrm>
            <a:off x="12992100" y="8873017"/>
            <a:ext cx="316323" cy="304628"/>
          </a:xfrm>
          <a:prstGeom prst="ellipse">
            <a:avLst/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774385-91FB-4770-9A9D-B60A3DB7F9F9}"/>
              </a:ext>
            </a:extLst>
          </p:cNvPr>
          <p:cNvSpPr txBox="1"/>
          <p:nvPr/>
        </p:nvSpPr>
        <p:spPr>
          <a:xfrm>
            <a:off x="13303148" y="8834582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1.1km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3365FDF-263A-469F-B05D-6721AD37AD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52" t="1250" r="3009" b="2871"/>
          <a:stretch/>
        </p:blipFill>
        <p:spPr>
          <a:xfrm>
            <a:off x="13003808" y="9257489"/>
            <a:ext cx="316324" cy="317891"/>
          </a:xfrm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46977FC-7CA5-4451-B2AF-3DF024DE2481}"/>
              </a:ext>
            </a:extLst>
          </p:cNvPr>
          <p:cNvSpPr txBox="1"/>
          <p:nvPr/>
        </p:nvSpPr>
        <p:spPr>
          <a:xfrm>
            <a:off x="13348751" y="9250622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CF9E4BD-81A8-4E95-8D55-45FF8DEAB7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2156" y="2597511"/>
            <a:ext cx="5114925" cy="598743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70F432C-CD5B-47DF-B589-E5861FB4209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t="6778" r="2772" b="3333"/>
          <a:stretch/>
        </p:blipFill>
        <p:spPr>
          <a:xfrm>
            <a:off x="6953182" y="2587942"/>
            <a:ext cx="5398974" cy="711001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DCEB1C-7F7A-4249-A7EE-DED43591DECE}"/>
              </a:ext>
            </a:extLst>
          </p:cNvPr>
          <p:cNvSpPr/>
          <p:nvPr/>
        </p:nvSpPr>
        <p:spPr>
          <a:xfrm>
            <a:off x="0" y="9959547"/>
            <a:ext cx="7130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불법주정차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8493E40-2554-4359-82E0-5504478DFF69}"/>
              </a:ext>
            </a:extLst>
          </p:cNvPr>
          <p:cNvSpPr/>
          <p:nvPr/>
        </p:nvSpPr>
        <p:spPr>
          <a:xfrm>
            <a:off x="304799" y="266700"/>
            <a:ext cx="636891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10F5C6BD-2A7A-4FC2-9096-708FEDA5E6C1}"/>
              </a:ext>
            </a:extLst>
          </p:cNvPr>
          <p:cNvSpPr txBox="1"/>
          <p:nvPr/>
        </p:nvSpPr>
        <p:spPr>
          <a:xfrm>
            <a:off x="304800" y="537955"/>
            <a:ext cx="62763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70171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781800" y="567543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청주시_불법주정차단속통계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781800" y="1866900"/>
            <a:ext cx="11194874" cy="7956678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6978782" y="1956196"/>
            <a:ext cx="80971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주차장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MAP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추가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900"/>
            <a:ext cx="6334059" cy="7956678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0" y="1943100"/>
            <a:ext cx="65353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단속통계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제작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3AD920-BFE1-4264-9792-4DF8AF4A1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877" y="2370950"/>
            <a:ext cx="4934004" cy="62139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789921-22B9-4E72-B005-60E2E79A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88" y="2357854"/>
            <a:ext cx="6040550" cy="7298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FC9295-F691-4809-9753-6540B7EF5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0612" y="2357854"/>
            <a:ext cx="5233988" cy="6227089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E421FB8-385C-4BE4-95A6-C1FB770BB898}"/>
              </a:ext>
            </a:extLst>
          </p:cNvPr>
          <p:cNvSpPr/>
          <p:nvPr/>
        </p:nvSpPr>
        <p:spPr>
          <a:xfrm>
            <a:off x="6834602" y="8363597"/>
            <a:ext cx="5419631" cy="1253923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AD3E6-C89A-46C0-A580-671E5A1D01FD}"/>
              </a:ext>
            </a:extLst>
          </p:cNvPr>
          <p:cNvSpPr txBox="1"/>
          <p:nvPr/>
        </p:nvSpPr>
        <p:spPr>
          <a:xfrm>
            <a:off x="6999823" y="8482726"/>
            <a:ext cx="50040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&amp; </a:t>
            </a:r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 </a:t>
            </a:r>
            <a:r>
              <a:rPr lang="ko-KR" altLang="en-US" sz="20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로데오거리</a:t>
            </a:r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부근의 불법 </a:t>
            </a:r>
            <a:r>
              <a:rPr lang="ko-KR" altLang="en-US" sz="20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주정차</a:t>
            </a:r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단속빈도가 매우 높음</a:t>
            </a:r>
            <a:r>
              <a:rPr lang="en-US" altLang="ko-KR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부근의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주자장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공급이  수요를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못따라잡고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있을 것으로 예상됨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DE926573-A518-4615-B531-F6521F88FBEA}"/>
              </a:ext>
            </a:extLst>
          </p:cNvPr>
          <p:cNvSpPr/>
          <p:nvPr/>
        </p:nvSpPr>
        <p:spPr>
          <a:xfrm rot="5400000">
            <a:off x="12000254" y="5214877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179E8E0-0260-461C-B0C1-3F18FB6F3487}"/>
              </a:ext>
            </a:extLst>
          </p:cNvPr>
          <p:cNvSpPr/>
          <p:nvPr/>
        </p:nvSpPr>
        <p:spPr>
          <a:xfrm>
            <a:off x="10210799" y="4521366"/>
            <a:ext cx="1396258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72EDE7A-2032-4BC8-8DD7-A589E39B9B4F}"/>
              </a:ext>
            </a:extLst>
          </p:cNvPr>
          <p:cNvSpPr/>
          <p:nvPr/>
        </p:nvSpPr>
        <p:spPr>
          <a:xfrm>
            <a:off x="8801959" y="5143500"/>
            <a:ext cx="1143000" cy="11777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ADB1F1D-6D3D-458A-91AB-2CF0B0823C54}"/>
              </a:ext>
            </a:extLst>
          </p:cNvPr>
          <p:cNvCxnSpPr>
            <a:cxnSpLocks/>
          </p:cNvCxnSpPr>
          <p:nvPr/>
        </p:nvCxnSpPr>
        <p:spPr>
          <a:xfrm flipH="1">
            <a:off x="9925481" y="4914690"/>
            <a:ext cx="284246" cy="3059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bject 40">
            <a:extLst>
              <a:ext uri="{FF2B5EF4-FFF2-40B4-BE49-F238E27FC236}">
                <a16:creationId xmlns:a16="http://schemas.microsoft.com/office/drawing/2014/main" id="{A6EA4A28-B6A3-4EBD-A505-991CC65FC1E3}"/>
              </a:ext>
            </a:extLst>
          </p:cNvPr>
          <p:cNvSpPr txBox="1"/>
          <p:nvPr/>
        </p:nvSpPr>
        <p:spPr>
          <a:xfrm>
            <a:off x="10174225" y="4563083"/>
            <a:ext cx="139625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8C75ED-967A-4070-A8B9-5BA66F5CA06A}"/>
              </a:ext>
            </a:extLst>
          </p:cNvPr>
          <p:cNvSpPr/>
          <p:nvPr/>
        </p:nvSpPr>
        <p:spPr>
          <a:xfrm>
            <a:off x="0" y="9959547"/>
            <a:ext cx="7130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불법주정차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F1DCDB-071D-4F26-9198-4BEB12CCEEC2}"/>
              </a:ext>
            </a:extLst>
          </p:cNvPr>
          <p:cNvSpPr/>
          <p:nvPr/>
        </p:nvSpPr>
        <p:spPr>
          <a:xfrm>
            <a:off x="12927806" y="8519284"/>
            <a:ext cx="4419600" cy="9791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9D1889B-203B-42CC-BE00-0FD5A302CEC5}"/>
              </a:ext>
            </a:extLst>
          </p:cNvPr>
          <p:cNvSpPr/>
          <p:nvPr/>
        </p:nvSpPr>
        <p:spPr>
          <a:xfrm>
            <a:off x="15201188" y="8663076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F49FD0-DDD3-4A88-8107-90584AF00E21}"/>
              </a:ext>
            </a:extLst>
          </p:cNvPr>
          <p:cNvSpPr/>
          <p:nvPr/>
        </p:nvSpPr>
        <p:spPr>
          <a:xfrm>
            <a:off x="15201188" y="9085684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8D4E7-A977-46A0-8FB2-1F7981335768}"/>
              </a:ext>
            </a:extLst>
          </p:cNvPr>
          <p:cNvSpPr txBox="1"/>
          <p:nvPr/>
        </p:nvSpPr>
        <p:spPr>
          <a:xfrm>
            <a:off x="15519020" y="8656490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160C28-9209-4112-8384-A0D4A4595079}"/>
              </a:ext>
            </a:extLst>
          </p:cNvPr>
          <p:cNvSpPr txBox="1"/>
          <p:nvPr/>
        </p:nvSpPr>
        <p:spPr>
          <a:xfrm>
            <a:off x="15519020" y="9051758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9D8F7B-BF70-439B-A14C-BCBE904E2713}"/>
              </a:ext>
            </a:extLst>
          </p:cNvPr>
          <p:cNvSpPr/>
          <p:nvPr/>
        </p:nvSpPr>
        <p:spPr>
          <a:xfrm>
            <a:off x="13118306" y="8673453"/>
            <a:ext cx="316323" cy="304628"/>
          </a:xfrm>
          <a:prstGeom prst="ellipse">
            <a:avLst/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774385-91FB-4770-9A9D-B60A3DB7F9F9}"/>
              </a:ext>
            </a:extLst>
          </p:cNvPr>
          <p:cNvSpPr txBox="1"/>
          <p:nvPr/>
        </p:nvSpPr>
        <p:spPr>
          <a:xfrm>
            <a:off x="13429354" y="8635018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1.1km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3365FDF-263A-469F-B05D-6721AD37AD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2" t="1250" r="3009" b="2871"/>
          <a:stretch/>
        </p:blipFill>
        <p:spPr>
          <a:xfrm>
            <a:off x="13130014" y="9057925"/>
            <a:ext cx="316324" cy="317891"/>
          </a:xfrm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46977FC-7CA5-4451-B2AF-3DF024DE2481}"/>
              </a:ext>
            </a:extLst>
          </p:cNvPr>
          <p:cNvSpPr txBox="1"/>
          <p:nvPr/>
        </p:nvSpPr>
        <p:spPr>
          <a:xfrm>
            <a:off x="13474957" y="9051058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76CA952-08D0-45F6-B852-13A568AC613A}"/>
              </a:ext>
            </a:extLst>
          </p:cNvPr>
          <p:cNvSpPr/>
          <p:nvPr/>
        </p:nvSpPr>
        <p:spPr>
          <a:xfrm>
            <a:off x="304799" y="266700"/>
            <a:ext cx="636891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E8A5E1F6-6579-40FE-8E7C-51ED693E3631}"/>
              </a:ext>
            </a:extLst>
          </p:cNvPr>
          <p:cNvSpPr txBox="1"/>
          <p:nvPr/>
        </p:nvSpPr>
        <p:spPr>
          <a:xfrm>
            <a:off x="304800" y="537955"/>
            <a:ext cx="62763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57200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C2C45C6-CF14-41E1-AE66-315664742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454" y="2312432"/>
            <a:ext cx="4529345" cy="727605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757916" y="554748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.청주시_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신고통계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781800" y="1866900"/>
            <a:ext cx="11194874" cy="8001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6996642" y="1927711"/>
            <a:ext cx="80971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3.  5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77082" y="5719346"/>
            <a:ext cx="643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격자에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매핑된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데이터프레임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334059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0" y="1943100"/>
            <a:ext cx="65353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통계데이터 로드 및 필터링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DCEB1C-7F7A-4249-A7EE-DED43591DECE}"/>
              </a:ext>
            </a:extLst>
          </p:cNvPr>
          <p:cNvSpPr/>
          <p:nvPr/>
        </p:nvSpPr>
        <p:spPr>
          <a:xfrm>
            <a:off x="22443" y="9959547"/>
            <a:ext cx="7085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112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신고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30E5FF-9EC8-4AE5-9003-700330D35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97" y="2281653"/>
            <a:ext cx="5924103" cy="34239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CE1C5E-CA37-43A6-88F7-F2AB293DF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51" y="6046670"/>
            <a:ext cx="5936750" cy="3702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04D879-8AFC-4A7F-BC94-3B3A51354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451" y="2297736"/>
            <a:ext cx="5224350" cy="729144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236151-7AB3-4E99-B47B-73F14EA0E22B}"/>
              </a:ext>
            </a:extLst>
          </p:cNvPr>
          <p:cNvSpPr/>
          <p:nvPr/>
        </p:nvSpPr>
        <p:spPr>
          <a:xfrm>
            <a:off x="12949238" y="2242902"/>
            <a:ext cx="4553386" cy="7337195"/>
          </a:xfrm>
          <a:prstGeom prst="rect">
            <a:avLst/>
          </a:prstGeom>
          <a:blipFill dpi="0" rotWithShape="1">
            <a:blip r:embed="rId7">
              <a:alphaModFix amt="6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6F01F25D-3C2E-4889-B1AA-AF69D43E1CE2}"/>
              </a:ext>
            </a:extLst>
          </p:cNvPr>
          <p:cNvSpPr/>
          <p:nvPr/>
        </p:nvSpPr>
        <p:spPr>
          <a:xfrm rot="5400000">
            <a:off x="12201395" y="5380439"/>
            <a:ext cx="648173" cy="684294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18BD39-532F-44AA-BE92-243D62992CAB}"/>
              </a:ext>
            </a:extLst>
          </p:cNvPr>
          <p:cNvSpPr/>
          <p:nvPr/>
        </p:nvSpPr>
        <p:spPr>
          <a:xfrm>
            <a:off x="304799" y="266700"/>
            <a:ext cx="636891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32">
            <a:extLst>
              <a:ext uri="{FF2B5EF4-FFF2-40B4-BE49-F238E27FC236}">
                <a16:creationId xmlns:a16="http://schemas.microsoft.com/office/drawing/2014/main" id="{4E8C3DF5-1A29-43EE-9ECD-20D2EDCF5AA2}"/>
              </a:ext>
            </a:extLst>
          </p:cNvPr>
          <p:cNvSpPr txBox="1"/>
          <p:nvPr/>
        </p:nvSpPr>
        <p:spPr>
          <a:xfrm>
            <a:off x="304800" y="537955"/>
            <a:ext cx="62763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2321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0668000" y="1968814"/>
            <a:ext cx="5105400" cy="7919643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11650650" y="2154599"/>
            <a:ext cx="38003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82BE67A9-22E5-410D-B225-67822945EB2B}"/>
              </a:ext>
            </a:extLst>
          </p:cNvPr>
          <p:cNvSpPr txBox="1"/>
          <p:nvPr/>
        </p:nvSpPr>
        <p:spPr>
          <a:xfrm>
            <a:off x="304800" y="1628357"/>
            <a:ext cx="403589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승하차량이 많을수록 빨간색 계열로 시각화됨</a:t>
            </a:r>
            <a:endParaRPr lang="en-US" altLang="ko-KR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57CDD15-CF12-4237-B9C3-F18CBE0915B8}"/>
              </a:ext>
            </a:extLst>
          </p:cNvPr>
          <p:cNvSpPr/>
          <p:nvPr/>
        </p:nvSpPr>
        <p:spPr>
          <a:xfrm>
            <a:off x="304799" y="266700"/>
            <a:ext cx="636891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32">
            <a:extLst>
              <a:ext uri="{FF2B5EF4-FFF2-40B4-BE49-F238E27FC236}">
                <a16:creationId xmlns:a16="http://schemas.microsoft.com/office/drawing/2014/main" id="{99DC3770-29C8-4E2F-82F7-DC19E0935138}"/>
              </a:ext>
            </a:extLst>
          </p:cNvPr>
          <p:cNvSpPr txBox="1"/>
          <p:nvPr/>
        </p:nvSpPr>
        <p:spPr>
          <a:xfrm>
            <a:off x="304800" y="537955"/>
            <a:ext cx="62763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616F22-6D48-4544-AFBC-EF7D191EE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210" y="2627856"/>
            <a:ext cx="3985570" cy="623893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FEB2A4-B654-4724-AA63-3FA061B2050B}"/>
              </a:ext>
            </a:extLst>
          </p:cNvPr>
          <p:cNvSpPr/>
          <p:nvPr/>
        </p:nvSpPr>
        <p:spPr>
          <a:xfrm>
            <a:off x="11127993" y="2565068"/>
            <a:ext cx="4006725" cy="6291366"/>
          </a:xfrm>
          <a:prstGeom prst="rect">
            <a:avLst/>
          </a:prstGeom>
          <a:blipFill dpi="0" rotWithShape="1">
            <a:blip r:embed="rId3">
              <a:alphaModFix amt="6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0065192-CF1D-47AD-BBBA-A71693AD98E0}"/>
              </a:ext>
            </a:extLst>
          </p:cNvPr>
          <p:cNvSpPr/>
          <p:nvPr/>
        </p:nvSpPr>
        <p:spPr>
          <a:xfrm>
            <a:off x="11458877" y="8828125"/>
            <a:ext cx="3392667" cy="78899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887D1-2C15-445D-AD79-71BD204E2C9D}"/>
              </a:ext>
            </a:extLst>
          </p:cNvPr>
          <p:cNvSpPr txBox="1"/>
          <p:nvPr/>
        </p:nvSpPr>
        <p:spPr>
          <a:xfrm>
            <a:off x="11449423" y="8868370"/>
            <a:ext cx="34021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  구역에서 </a:t>
            </a:r>
            <a:r>
              <a:rPr lang="en-US" altLang="ko-KR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 </a:t>
            </a:r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신고가 집중되는 것을 확인할 수 있음</a:t>
            </a:r>
            <a:endParaRPr lang="en-US" altLang="ko-KR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b="1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AEDD81C-3C32-44AF-ADE9-B643404D523C}"/>
              </a:ext>
            </a:extLst>
          </p:cNvPr>
          <p:cNvSpPr/>
          <p:nvPr/>
        </p:nvSpPr>
        <p:spPr>
          <a:xfrm>
            <a:off x="10972811" y="5171137"/>
            <a:ext cx="1744692" cy="43988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5866220-5292-4808-B081-AC9F04792AA9}"/>
              </a:ext>
            </a:extLst>
          </p:cNvPr>
          <p:cNvSpPr/>
          <p:nvPr/>
        </p:nvSpPr>
        <p:spPr>
          <a:xfrm>
            <a:off x="11911458" y="6177654"/>
            <a:ext cx="2133599" cy="94928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EF56EB-BB26-4ED6-9285-0BF896EE4120}"/>
              </a:ext>
            </a:extLst>
          </p:cNvPr>
          <p:cNvCxnSpPr>
            <a:cxnSpLocks/>
          </p:cNvCxnSpPr>
          <p:nvPr/>
        </p:nvCxnSpPr>
        <p:spPr>
          <a:xfrm flipH="1" flipV="1">
            <a:off x="12147529" y="5620939"/>
            <a:ext cx="533400" cy="55671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40">
            <a:extLst>
              <a:ext uri="{FF2B5EF4-FFF2-40B4-BE49-F238E27FC236}">
                <a16:creationId xmlns:a16="http://schemas.microsoft.com/office/drawing/2014/main" id="{3A9822BB-42F7-4E15-8B8A-DD974B03887E}"/>
              </a:ext>
            </a:extLst>
          </p:cNvPr>
          <p:cNvSpPr txBox="1"/>
          <p:nvPr/>
        </p:nvSpPr>
        <p:spPr>
          <a:xfrm>
            <a:off x="10936237" y="5212853"/>
            <a:ext cx="17446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83E429-4386-40F8-95C9-0DC240BEE641}"/>
              </a:ext>
            </a:extLst>
          </p:cNvPr>
          <p:cNvSpPr/>
          <p:nvPr/>
        </p:nvSpPr>
        <p:spPr>
          <a:xfrm rot="4885410">
            <a:off x="12916149" y="4474305"/>
            <a:ext cx="1515964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7037F8D-2F35-4B31-B473-82FC3FD2C930}"/>
              </a:ext>
            </a:extLst>
          </p:cNvPr>
          <p:cNvSpPr/>
          <p:nvPr/>
        </p:nvSpPr>
        <p:spPr>
          <a:xfrm>
            <a:off x="13720768" y="3502631"/>
            <a:ext cx="1830917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539FD60-4F94-412C-8C72-282B115CD4EF}"/>
              </a:ext>
            </a:extLst>
          </p:cNvPr>
          <p:cNvCxnSpPr>
            <a:cxnSpLocks/>
          </p:cNvCxnSpPr>
          <p:nvPr/>
        </p:nvCxnSpPr>
        <p:spPr>
          <a:xfrm flipV="1">
            <a:off x="14045057" y="3916599"/>
            <a:ext cx="91415" cy="4490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40">
            <a:extLst>
              <a:ext uri="{FF2B5EF4-FFF2-40B4-BE49-F238E27FC236}">
                <a16:creationId xmlns:a16="http://schemas.microsoft.com/office/drawing/2014/main" id="{D030C5C0-5F1E-4204-8856-83FEB2D00989}"/>
              </a:ext>
            </a:extLst>
          </p:cNvPr>
          <p:cNvSpPr txBox="1"/>
          <p:nvPr/>
        </p:nvSpPr>
        <p:spPr>
          <a:xfrm>
            <a:off x="13766694" y="3544347"/>
            <a:ext cx="174841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 사거리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546FF27-C19F-49EE-A55A-5935DCBB7B66}"/>
              </a:ext>
            </a:extLst>
          </p:cNvPr>
          <p:cNvSpPr/>
          <p:nvPr/>
        </p:nvSpPr>
        <p:spPr>
          <a:xfrm>
            <a:off x="2302666" y="1948257"/>
            <a:ext cx="7930539" cy="7919643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A769A881-DC8F-4A89-A3EE-2C707E5BA577}"/>
              </a:ext>
            </a:extLst>
          </p:cNvPr>
          <p:cNvSpPr txBox="1"/>
          <p:nvPr/>
        </p:nvSpPr>
        <p:spPr>
          <a:xfrm>
            <a:off x="2537005" y="2137932"/>
            <a:ext cx="31042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격자 시각화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CD515C27-923C-4DD0-8929-72371D87722B}"/>
              </a:ext>
            </a:extLst>
          </p:cNvPr>
          <p:cNvSpPr/>
          <p:nvPr/>
        </p:nvSpPr>
        <p:spPr>
          <a:xfrm rot="5400000">
            <a:off x="6081642" y="4907698"/>
            <a:ext cx="527328" cy="471604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8B31213-DFC1-4F4C-9F95-EAFC63559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343" y="2568621"/>
            <a:ext cx="3613939" cy="694570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9F007E3-25CA-4936-B704-588E8B596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605" y="5590388"/>
            <a:ext cx="1772260" cy="1686424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C08C85CA-FF97-42B9-A30F-159754F798C7}"/>
              </a:ext>
            </a:extLst>
          </p:cNvPr>
          <p:cNvSpPr/>
          <p:nvPr/>
        </p:nvSpPr>
        <p:spPr>
          <a:xfrm rot="16200000">
            <a:off x="4179367" y="6259606"/>
            <a:ext cx="416064" cy="347987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BFE329F-8208-486B-91A1-23F8458EB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717" y="2565068"/>
            <a:ext cx="3113417" cy="5804799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9949699-1811-4297-BF47-8757888B3E97}"/>
              </a:ext>
            </a:extLst>
          </p:cNvPr>
          <p:cNvSpPr/>
          <p:nvPr/>
        </p:nvSpPr>
        <p:spPr>
          <a:xfrm>
            <a:off x="6804205" y="8115299"/>
            <a:ext cx="2954543" cy="1600201"/>
          </a:xfrm>
          <a:prstGeom prst="roundRect">
            <a:avLst>
              <a:gd name="adj" fmla="val 8259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480B477-7E36-488D-A28A-EFA61031B672}"/>
              </a:ext>
            </a:extLst>
          </p:cNvPr>
          <p:cNvSpPr/>
          <p:nvPr/>
        </p:nvSpPr>
        <p:spPr>
          <a:xfrm>
            <a:off x="6893590" y="8216680"/>
            <a:ext cx="304800" cy="3046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E62E819-5B82-4B12-8479-1AA933AA0E44}"/>
              </a:ext>
            </a:extLst>
          </p:cNvPr>
          <p:cNvSpPr/>
          <p:nvPr/>
        </p:nvSpPr>
        <p:spPr>
          <a:xfrm>
            <a:off x="6893284" y="8571540"/>
            <a:ext cx="304800" cy="3046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A21F463-65B6-4503-BD91-03B26F672A8C}"/>
              </a:ext>
            </a:extLst>
          </p:cNvPr>
          <p:cNvSpPr/>
          <p:nvPr/>
        </p:nvSpPr>
        <p:spPr>
          <a:xfrm>
            <a:off x="6884789" y="8943743"/>
            <a:ext cx="304800" cy="30462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FCF63A-6A87-411D-8D94-98B566E6594E}"/>
              </a:ext>
            </a:extLst>
          </p:cNvPr>
          <p:cNvSpPr txBox="1"/>
          <p:nvPr/>
        </p:nvSpPr>
        <p:spPr>
          <a:xfrm>
            <a:off x="7204753" y="8191500"/>
            <a:ext cx="25539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E1C8E8-5E69-44AF-B58E-D5889F605018}"/>
              </a:ext>
            </a:extLst>
          </p:cNvPr>
          <p:cNvSpPr txBox="1"/>
          <p:nvPr/>
        </p:nvSpPr>
        <p:spPr>
          <a:xfrm>
            <a:off x="7182090" y="8544030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112C6A-6F7F-4F14-A338-B3E37E722C31}"/>
              </a:ext>
            </a:extLst>
          </p:cNvPr>
          <p:cNvSpPr txBox="1"/>
          <p:nvPr/>
        </p:nvSpPr>
        <p:spPr>
          <a:xfrm>
            <a:off x="7198084" y="8938377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1AEB659-589A-4CD6-8B42-32D212A443AC}"/>
              </a:ext>
            </a:extLst>
          </p:cNvPr>
          <p:cNvSpPr/>
          <p:nvPr/>
        </p:nvSpPr>
        <p:spPr>
          <a:xfrm>
            <a:off x="6893590" y="9297755"/>
            <a:ext cx="304800" cy="304628"/>
          </a:xfrm>
          <a:prstGeom prst="roundRect">
            <a:avLst/>
          </a:prstGeom>
          <a:solidFill>
            <a:srgbClr val="007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89B389-1D9D-4E31-A222-B672250B98F5}"/>
              </a:ext>
            </a:extLst>
          </p:cNvPr>
          <p:cNvSpPr txBox="1"/>
          <p:nvPr/>
        </p:nvSpPr>
        <p:spPr>
          <a:xfrm>
            <a:off x="7198084" y="9276186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2E7B065-0752-4C67-B66E-5313A53DA2D5}"/>
              </a:ext>
            </a:extLst>
          </p:cNvPr>
          <p:cNvSpPr/>
          <p:nvPr/>
        </p:nvSpPr>
        <p:spPr>
          <a:xfrm>
            <a:off x="46488" y="9959547"/>
            <a:ext cx="7037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112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신고 격자시각화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B621E99-F497-4B3E-A828-1AF791E3F5CC}"/>
              </a:ext>
            </a:extLst>
          </p:cNvPr>
          <p:cNvSpPr/>
          <p:nvPr/>
        </p:nvSpPr>
        <p:spPr>
          <a:xfrm rot="4885410">
            <a:off x="13339371" y="7118318"/>
            <a:ext cx="1032673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85043FB-CB17-47D1-9727-A21E9F5E300E}"/>
              </a:ext>
            </a:extLst>
          </p:cNvPr>
          <p:cNvCxnSpPr>
            <a:cxnSpLocks/>
          </p:cNvCxnSpPr>
          <p:nvPr/>
        </p:nvCxnSpPr>
        <p:spPr>
          <a:xfrm>
            <a:off x="12711601" y="8120293"/>
            <a:ext cx="550501" cy="2228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3BEB935-E894-4613-BA16-69EBD16A01F7}"/>
              </a:ext>
            </a:extLst>
          </p:cNvPr>
          <p:cNvSpPr/>
          <p:nvPr/>
        </p:nvSpPr>
        <p:spPr>
          <a:xfrm>
            <a:off x="11124534" y="7707278"/>
            <a:ext cx="1830917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Object 40">
            <a:extLst>
              <a:ext uri="{FF2B5EF4-FFF2-40B4-BE49-F238E27FC236}">
                <a16:creationId xmlns:a16="http://schemas.microsoft.com/office/drawing/2014/main" id="{47497C44-2DDD-48A8-B967-5E219F6AB463}"/>
              </a:ext>
            </a:extLst>
          </p:cNvPr>
          <p:cNvSpPr txBox="1"/>
          <p:nvPr/>
        </p:nvSpPr>
        <p:spPr>
          <a:xfrm>
            <a:off x="11170460" y="7748994"/>
            <a:ext cx="174841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06D00BF-49D1-41F9-91FD-8ACEE4A35955}"/>
              </a:ext>
            </a:extLst>
          </p:cNvPr>
          <p:cNvSpPr/>
          <p:nvPr/>
        </p:nvSpPr>
        <p:spPr>
          <a:xfrm>
            <a:off x="7136691" y="5948659"/>
            <a:ext cx="2133599" cy="1011700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3481E22-B3CF-4499-9E87-500E224F9400}"/>
              </a:ext>
            </a:extLst>
          </p:cNvPr>
          <p:cNvSpPr/>
          <p:nvPr/>
        </p:nvSpPr>
        <p:spPr>
          <a:xfrm rot="4885410">
            <a:off x="7868535" y="4299726"/>
            <a:ext cx="1515964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61EE7C1-3FD6-4A35-A5E0-AA07A7333B02}"/>
              </a:ext>
            </a:extLst>
          </p:cNvPr>
          <p:cNvSpPr/>
          <p:nvPr/>
        </p:nvSpPr>
        <p:spPr>
          <a:xfrm rot="4885410">
            <a:off x="8383142" y="6833568"/>
            <a:ext cx="1032673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30163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5943600" y="4543335"/>
            <a:ext cx="66294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1.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과제목표 설정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99752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477000" y="717934"/>
            <a:ext cx="422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2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성연령별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503173" y="6679168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성별 및 세대가 통합된 유동인구 데이터프레임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457200" y="1946107"/>
            <a:ext cx="58896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성연령별 유동인구  데이터 로드 및 필터링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성별 통합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통일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7343034" y="2098212"/>
            <a:ext cx="46393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격자에 매핑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격자별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유동인구로 변환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BBAA2-3C3F-454F-B329-67A5CE37E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77" y="2648048"/>
            <a:ext cx="6337795" cy="3901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F854E0-5F07-4293-9BA4-BEE0A0D26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24" y="7065326"/>
            <a:ext cx="6314248" cy="25983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C339FC-CEE4-480E-A0D1-2A6C207D3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575" y="2512652"/>
            <a:ext cx="4486308" cy="71807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F3DF7C-E7F2-4CF0-A56B-877AB7E79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2274" y="2512653"/>
            <a:ext cx="5257800" cy="2249848"/>
          </a:xfrm>
          <a:prstGeom prst="rect">
            <a:avLst/>
          </a:prstGeom>
        </p:spPr>
      </p:pic>
      <p:sp>
        <p:nvSpPr>
          <p:cNvPr id="25" name="Object 40">
            <a:extLst>
              <a:ext uri="{FF2B5EF4-FFF2-40B4-BE49-F238E27FC236}">
                <a16:creationId xmlns:a16="http://schemas.microsoft.com/office/drawing/2014/main" id="{F7641B60-4DCC-4A90-BF9F-53F63D423670}"/>
              </a:ext>
            </a:extLst>
          </p:cNvPr>
          <p:cNvSpPr txBox="1"/>
          <p:nvPr/>
        </p:nvSpPr>
        <p:spPr>
          <a:xfrm>
            <a:off x="12495875" y="2107168"/>
            <a:ext cx="51219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격자에 매핑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격자별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유동인구로 변환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5CF52102-91C5-4D4A-B338-1405443F68E5}"/>
              </a:ext>
            </a:extLst>
          </p:cNvPr>
          <p:cNvSpPr/>
          <p:nvPr/>
        </p:nvSpPr>
        <p:spPr>
          <a:xfrm rot="5400000">
            <a:off x="12083314" y="5649778"/>
            <a:ext cx="522171" cy="42401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2495F7-4160-4BCB-93A9-2D1DB6920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9478" y="4861635"/>
            <a:ext cx="5257800" cy="23392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C193B8F-7CD7-43E5-ADE7-61386E13F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2486" y="7288789"/>
            <a:ext cx="5264791" cy="237491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CF1E95-0358-415A-B15F-EDCB8B2F1BC9}"/>
              </a:ext>
            </a:extLst>
          </p:cNvPr>
          <p:cNvSpPr txBox="1"/>
          <p:nvPr/>
        </p:nvSpPr>
        <p:spPr>
          <a:xfrm>
            <a:off x="3810000" y="2158534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1F0FB1-9DA8-451E-84BE-4EC5354E8937}"/>
              </a:ext>
            </a:extLst>
          </p:cNvPr>
          <p:cNvSpPr txBox="1"/>
          <p:nvPr/>
        </p:nvSpPr>
        <p:spPr>
          <a:xfrm>
            <a:off x="15240000" y="922851"/>
            <a:ext cx="2362200" cy="31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MZ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세대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10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~30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세대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3FD535-1B79-4A3C-8131-33D79391C5F5}"/>
              </a:ext>
            </a:extLst>
          </p:cNvPr>
          <p:cNvSpPr txBox="1"/>
          <p:nvPr/>
        </p:nvSpPr>
        <p:spPr>
          <a:xfrm>
            <a:off x="15240000" y="1192768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MZ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세대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40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대이상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세대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D3C533-1DD8-4687-9118-130C7A675553}"/>
              </a:ext>
            </a:extLst>
          </p:cNvPr>
          <p:cNvSpPr txBox="1"/>
          <p:nvPr/>
        </p:nvSpPr>
        <p:spPr>
          <a:xfrm>
            <a:off x="15075941" y="1192768"/>
            <a:ext cx="2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9EFDEA-91D8-40C2-BF5F-38E79B9324F8}"/>
              </a:ext>
            </a:extLst>
          </p:cNvPr>
          <p:cNvSpPr txBox="1"/>
          <p:nvPr/>
        </p:nvSpPr>
        <p:spPr>
          <a:xfrm>
            <a:off x="15075941" y="922851"/>
            <a:ext cx="2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97A5DB-88BB-469A-8AD8-707244266D24}"/>
              </a:ext>
            </a:extLst>
          </p:cNvPr>
          <p:cNvSpPr txBox="1"/>
          <p:nvPr/>
        </p:nvSpPr>
        <p:spPr>
          <a:xfrm>
            <a:off x="5086597" y="2166920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667F6CF-476B-433C-82A5-A00377285DA8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32">
            <a:extLst>
              <a:ext uri="{FF2B5EF4-FFF2-40B4-BE49-F238E27FC236}">
                <a16:creationId xmlns:a16="http://schemas.microsoft.com/office/drawing/2014/main" id="{E28F6904-35CE-4048-9570-5AB94BF9CF1F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29018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BC102BE-97D2-49D3-8B39-F896864E8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162" y="2898354"/>
            <a:ext cx="3098243" cy="5521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13B97E-FCA7-4809-B6AA-272A157A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437" y="2887518"/>
            <a:ext cx="3142562" cy="55732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B8FEB7-9336-4C2C-9694-708528100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31" y="2900354"/>
            <a:ext cx="3268870" cy="5560454"/>
          </a:xfrm>
          <a:prstGeom prst="rect">
            <a:avLst/>
          </a:prstGeom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782083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099617" y="842010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28217" y="9942611"/>
            <a:ext cx="7720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MZ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세대 유동인구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81000" y="1638300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551631" y="2246794"/>
            <a:ext cx="6477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유동인구 변화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23511E-490F-4349-82E6-93D4582DDA7A}"/>
              </a:ext>
            </a:extLst>
          </p:cNvPr>
          <p:cNvSpPr/>
          <p:nvPr/>
        </p:nvSpPr>
        <p:spPr>
          <a:xfrm>
            <a:off x="1368152" y="4860076"/>
            <a:ext cx="1756857" cy="11978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09885FA-D80A-48B1-AEA1-B66AC682149E}"/>
              </a:ext>
            </a:extLst>
          </p:cNvPr>
          <p:cNvSpPr/>
          <p:nvPr/>
        </p:nvSpPr>
        <p:spPr>
          <a:xfrm>
            <a:off x="8441355" y="8820210"/>
            <a:ext cx="3937773" cy="111273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D98FDB-7AA5-497C-95B8-C9B4E177FFB6}"/>
              </a:ext>
            </a:extLst>
          </p:cNvPr>
          <p:cNvSpPr txBox="1"/>
          <p:nvPr/>
        </p:nvSpPr>
        <p:spPr>
          <a:xfrm>
            <a:off x="8368704" y="9053410"/>
            <a:ext cx="4090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유동인구는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부근에서 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가장 활발하지만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점점 쇠퇴하고 있음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0BA1C7F-091F-4D63-A269-A33419D4A8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" t="8517" r="3318" b="5385"/>
          <a:stretch/>
        </p:blipFill>
        <p:spPr>
          <a:xfrm>
            <a:off x="13182599" y="431651"/>
            <a:ext cx="4857065" cy="951096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FDDC086-673D-40EC-9FAB-06049171DC2C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32">
            <a:extLst>
              <a:ext uri="{FF2B5EF4-FFF2-40B4-BE49-F238E27FC236}">
                <a16:creationId xmlns:a16="http://schemas.microsoft.com/office/drawing/2014/main" id="{2733E53C-8199-43D1-AAD7-12EA509AADF9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069468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CFFEFCD-3AD3-4D2E-93E7-1C8703B3E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175" y="2923174"/>
            <a:ext cx="3061230" cy="55540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F747FF-950B-4B41-B1EB-3448093A1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843" y="2923174"/>
            <a:ext cx="3142562" cy="55540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125A19-75B3-4467-BCA0-4309CD618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30" y="2923175"/>
            <a:ext cx="3268869" cy="5554015"/>
          </a:xfrm>
          <a:prstGeom prst="rect">
            <a:avLst/>
          </a:prstGeom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782083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099617" y="842010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551630" y="2246794"/>
            <a:ext cx="71445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비</a:t>
            </a:r>
            <a:r>
              <a:rPr 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유동인구 변화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09885FA-D80A-48B1-AEA1-B66AC682149E}"/>
              </a:ext>
            </a:extLst>
          </p:cNvPr>
          <p:cNvSpPr/>
          <p:nvPr/>
        </p:nvSpPr>
        <p:spPr>
          <a:xfrm>
            <a:off x="8079889" y="8831980"/>
            <a:ext cx="4879492" cy="121771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D98FDB-7AA5-497C-95B8-C9B4E177FFB6}"/>
              </a:ext>
            </a:extLst>
          </p:cNvPr>
          <p:cNvSpPr txBox="1"/>
          <p:nvPr/>
        </p:nvSpPr>
        <p:spPr>
          <a:xfrm>
            <a:off x="8150708" y="8972610"/>
            <a:ext cx="47378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비 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유동인구는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및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부근에서 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가장 활발하고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MZ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세대와 달리 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점차 증가하는 추세를 보임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1E0D7C0-6CA6-43B8-AF26-D744D75B382E}"/>
              </a:ext>
            </a:extLst>
          </p:cNvPr>
          <p:cNvSpPr/>
          <p:nvPr/>
        </p:nvSpPr>
        <p:spPr>
          <a:xfrm>
            <a:off x="9653408" y="4909629"/>
            <a:ext cx="1756857" cy="11978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803084-9B58-490A-BF61-6153C3BE6B23}"/>
              </a:ext>
            </a:extLst>
          </p:cNvPr>
          <p:cNvSpPr/>
          <p:nvPr/>
        </p:nvSpPr>
        <p:spPr>
          <a:xfrm>
            <a:off x="133141" y="9942611"/>
            <a:ext cx="78678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비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MZ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세대 유동인구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A315B-66B9-4F06-BFBA-AED6FF24F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2371" y="374788"/>
            <a:ext cx="4830829" cy="9567823"/>
          </a:xfrm>
          <a:prstGeom prst="rect">
            <a:avLst/>
          </a:prstGeom>
        </p:spPr>
      </p:pic>
      <p:sp>
        <p:nvSpPr>
          <p:cNvPr id="36" name="Object 10">
            <a:extLst>
              <a:ext uri="{FF2B5EF4-FFF2-40B4-BE49-F238E27FC236}">
                <a16:creationId xmlns:a16="http://schemas.microsoft.com/office/drawing/2014/main" id="{899A7C32-60AF-4D50-B2E3-94B4DBD36739}"/>
              </a:ext>
            </a:extLst>
          </p:cNvPr>
          <p:cNvSpPr txBox="1"/>
          <p:nvPr/>
        </p:nvSpPr>
        <p:spPr>
          <a:xfrm>
            <a:off x="381000" y="1638300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D77DBFE-61C8-4242-9A14-2AAB5FCB6632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32">
            <a:extLst>
              <a:ext uri="{FF2B5EF4-FFF2-40B4-BE49-F238E27FC236}">
                <a16:creationId xmlns:a16="http://schemas.microsoft.com/office/drawing/2014/main" id="{113E0BFE-D9DC-4659-8845-A12B69105646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8588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477000" y="717934"/>
            <a:ext cx="422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3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06866" y="3467100"/>
            <a:ext cx="10828734" cy="4572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503173" y="5448300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 유동인구 데이터프레임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457200" y="2084606"/>
            <a:ext cx="58896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 유동인구  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 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7314435" y="3568180"/>
            <a:ext cx="53823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데이터프레임 분할 및 유동인구 정규화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Object 40">
            <a:extLst>
              <a:ext uri="{FF2B5EF4-FFF2-40B4-BE49-F238E27FC236}">
                <a16:creationId xmlns:a16="http://schemas.microsoft.com/office/drawing/2014/main" id="{F7641B60-4DCC-4A90-BF9F-53F63D423670}"/>
              </a:ext>
            </a:extLst>
          </p:cNvPr>
          <p:cNvSpPr txBox="1"/>
          <p:nvPr/>
        </p:nvSpPr>
        <p:spPr>
          <a:xfrm>
            <a:off x="12849090" y="3568180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 변화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연도별로 수행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5CF52102-91C5-4D4A-B338-1405443F68E5}"/>
              </a:ext>
            </a:extLst>
          </p:cNvPr>
          <p:cNvSpPr/>
          <p:nvPr/>
        </p:nvSpPr>
        <p:spPr>
          <a:xfrm rot="5400000">
            <a:off x="12446796" y="5497378"/>
            <a:ext cx="522171" cy="42401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451E6D-22B5-477C-8184-E50867B6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73" y="2502924"/>
            <a:ext cx="6431027" cy="28691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A12F82-E958-4654-B115-97F43A98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3" y="5861786"/>
            <a:ext cx="6431027" cy="38019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BCFA9D-5B46-4224-81F6-8F9247127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682" y="3981956"/>
            <a:ext cx="4875874" cy="39047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19F397-1887-4725-B749-328F396E4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3293" y="3981956"/>
            <a:ext cx="4875875" cy="390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6957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9E8836-1A4B-4EF4-89C1-CA7CD141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63" y="2521880"/>
            <a:ext cx="5418237" cy="59626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2590800" y="8504221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4753761" y="1893864"/>
            <a:ext cx="84582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 원도심 유동인구 변화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화면녹화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09885FA-D80A-48B1-AEA1-B66AC682149E}"/>
              </a:ext>
            </a:extLst>
          </p:cNvPr>
          <p:cNvSpPr/>
          <p:nvPr/>
        </p:nvSpPr>
        <p:spPr>
          <a:xfrm>
            <a:off x="11887200" y="8954989"/>
            <a:ext cx="5023819" cy="121771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D98FDB-7AA5-497C-95B8-C9B4E177FFB6}"/>
              </a:ext>
            </a:extLst>
          </p:cNvPr>
          <p:cNvSpPr txBox="1"/>
          <p:nvPr/>
        </p:nvSpPr>
        <p:spPr>
          <a:xfrm>
            <a:off x="11887200" y="9102179"/>
            <a:ext cx="5023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시 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`~ 04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시 시간대의 유동인구는 지속으로 감소하는 양상을 보였음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및 성안길의 유동인구는 상대적으로 감소정도가 낮음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803084-9B58-490A-BF61-6153C3BE6B23}"/>
              </a:ext>
            </a:extLst>
          </p:cNvPr>
          <p:cNvSpPr/>
          <p:nvPr/>
        </p:nvSpPr>
        <p:spPr>
          <a:xfrm>
            <a:off x="133141" y="9942611"/>
            <a:ext cx="9656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</a:t>
            </a:r>
            <a:r>
              <a:rPr lang="en-US" altLang="ko-KR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ko-KR" altLang="en-US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시간대별 원도심 유동인구변화 </a:t>
            </a:r>
            <a:r>
              <a:rPr lang="en-US" altLang="ko-KR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HEATMAP(2020, 2021, 2022).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html</a:t>
            </a:r>
            <a:endParaRPr lang="ko-KR" altLang="en-US" sz="1400" b="0" dirty="0">
              <a:solidFill>
                <a:srgbClr val="00153D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726113-2160-4695-9965-8735E496A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38" y="2521880"/>
            <a:ext cx="4879492" cy="59626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AF6299-3E71-4DFD-B328-7441691AC1DA}"/>
              </a:ext>
            </a:extLst>
          </p:cNvPr>
          <p:cNvSpPr txBox="1"/>
          <p:nvPr/>
        </p:nvSpPr>
        <p:spPr>
          <a:xfrm>
            <a:off x="8372884" y="8504221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33582B-927D-4277-B825-BE9228895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968" y="2521880"/>
            <a:ext cx="4879492" cy="5962649"/>
          </a:xfrm>
          <a:prstGeom prst="rect">
            <a:avLst/>
          </a:prstGeom>
        </p:spPr>
      </p:pic>
      <p:sp>
        <p:nvSpPr>
          <p:cNvPr id="27" name="Object 10">
            <a:extLst>
              <a:ext uri="{FF2B5EF4-FFF2-40B4-BE49-F238E27FC236}">
                <a16:creationId xmlns:a16="http://schemas.microsoft.com/office/drawing/2014/main" id="{F93D1271-26AA-4F10-82BB-6916BECDEE4E}"/>
              </a:ext>
            </a:extLst>
          </p:cNvPr>
          <p:cNvSpPr txBox="1"/>
          <p:nvPr/>
        </p:nvSpPr>
        <p:spPr>
          <a:xfrm>
            <a:off x="256919" y="1652836"/>
            <a:ext cx="4667761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A54686-4A12-4B80-8852-EFEC0F4EB9E9}"/>
              </a:ext>
            </a:extLst>
          </p:cNvPr>
          <p:cNvSpPr txBox="1"/>
          <p:nvPr/>
        </p:nvSpPr>
        <p:spPr>
          <a:xfrm>
            <a:off x="13919141" y="8500957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4CC614-983C-4F7C-B36D-51C1CCCDCD84}"/>
              </a:ext>
            </a:extLst>
          </p:cNvPr>
          <p:cNvSpPr/>
          <p:nvPr/>
        </p:nvSpPr>
        <p:spPr>
          <a:xfrm>
            <a:off x="101296" y="9670084"/>
            <a:ext cx="9807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GIF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파일 재생 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안될경우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“visualization/5.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시간대별 원도심 유동인구변화 녹화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(2020, 2021, 2022).gif”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</a:t>
            </a:r>
            <a:endParaRPr lang="en-US" altLang="ko-KR" sz="1400" dirty="0">
              <a:solidFill>
                <a:srgbClr val="00153D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0EA6D1-6910-4F1E-A899-F2D4FE914CD1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bject 32">
            <a:extLst>
              <a:ext uri="{FF2B5EF4-FFF2-40B4-BE49-F238E27FC236}">
                <a16:creationId xmlns:a16="http://schemas.microsoft.com/office/drawing/2014/main" id="{CF042687-21B7-4B51-AA24-81B7C686A876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26460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31B1F28-8978-4665-B004-852D7EDB0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887518"/>
            <a:ext cx="3297032" cy="5589672"/>
          </a:xfrm>
          <a:prstGeom prst="rect">
            <a:avLst/>
          </a:prstGeom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905000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155919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28217" y="9942611"/>
            <a:ext cx="7034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유동인구변화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81000" y="1638300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513254" y="1994817"/>
            <a:ext cx="6477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유동인구 변화 시각화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09885FA-D80A-48B1-AEA1-B66AC682149E}"/>
              </a:ext>
            </a:extLst>
          </p:cNvPr>
          <p:cNvSpPr/>
          <p:nvPr/>
        </p:nvSpPr>
        <p:spPr>
          <a:xfrm>
            <a:off x="8534559" y="8983768"/>
            <a:ext cx="3937773" cy="111273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D98FDB-7AA5-497C-95B8-C9B4E177FFB6}"/>
              </a:ext>
            </a:extLst>
          </p:cNvPr>
          <p:cNvSpPr txBox="1"/>
          <p:nvPr/>
        </p:nvSpPr>
        <p:spPr>
          <a:xfrm>
            <a:off x="8458200" y="9216968"/>
            <a:ext cx="4090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높은 격자는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상당로와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사직대로 부근에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몰려있음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810C8F-1336-49C6-955A-CA54FC1699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" t="5384" r="3746" b="2392"/>
          <a:stretch/>
        </p:blipFill>
        <p:spPr>
          <a:xfrm>
            <a:off x="13149316" y="5965946"/>
            <a:ext cx="4865177" cy="3976665"/>
          </a:xfrm>
          <a:prstGeom prst="rect">
            <a:avLst/>
          </a:prstGeom>
        </p:spPr>
      </p:pic>
      <p:sp>
        <p:nvSpPr>
          <p:cNvPr id="22" name="Object 40">
            <a:extLst>
              <a:ext uri="{FF2B5EF4-FFF2-40B4-BE49-F238E27FC236}">
                <a16:creationId xmlns:a16="http://schemas.microsoft.com/office/drawing/2014/main" id="{30E30815-BEC5-4275-9C0C-FEF2FD447546}"/>
              </a:ext>
            </a:extLst>
          </p:cNvPr>
          <p:cNvSpPr txBox="1"/>
          <p:nvPr/>
        </p:nvSpPr>
        <p:spPr>
          <a:xfrm>
            <a:off x="13335000" y="344389"/>
            <a:ext cx="43236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 통합 및 격자에 매핑한 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66D5B-CA4E-462C-AF22-4442F6CB6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9315" y="788799"/>
            <a:ext cx="4865178" cy="5177147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9C57ED7-6273-4AED-88F1-5CEEE0E69417}"/>
              </a:ext>
            </a:extLst>
          </p:cNvPr>
          <p:cNvSpPr/>
          <p:nvPr/>
        </p:nvSpPr>
        <p:spPr>
          <a:xfrm>
            <a:off x="9364485" y="813060"/>
            <a:ext cx="3048873" cy="166344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E560503-8136-4C42-B98E-136F654CA277}"/>
              </a:ext>
            </a:extLst>
          </p:cNvPr>
          <p:cNvSpPr/>
          <p:nvPr/>
        </p:nvSpPr>
        <p:spPr>
          <a:xfrm>
            <a:off x="9519088" y="977725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D889BFA-822B-4D96-82EC-15E0E46AEBE4}"/>
              </a:ext>
            </a:extLst>
          </p:cNvPr>
          <p:cNvSpPr/>
          <p:nvPr/>
        </p:nvSpPr>
        <p:spPr>
          <a:xfrm>
            <a:off x="9518782" y="1314446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7B3E75C-FD06-411A-96F0-63FAE774838C}"/>
              </a:ext>
            </a:extLst>
          </p:cNvPr>
          <p:cNvSpPr/>
          <p:nvPr/>
        </p:nvSpPr>
        <p:spPr>
          <a:xfrm>
            <a:off x="9510287" y="1686649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5EB27C-6BBE-4B63-A82B-30238C3B7BBA}"/>
              </a:ext>
            </a:extLst>
          </p:cNvPr>
          <p:cNvSpPr txBox="1"/>
          <p:nvPr/>
        </p:nvSpPr>
        <p:spPr>
          <a:xfrm>
            <a:off x="9830251" y="934405"/>
            <a:ext cx="255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3D5480-0C52-49FF-B08B-D0B4258E7F2B}"/>
              </a:ext>
            </a:extLst>
          </p:cNvPr>
          <p:cNvSpPr txBox="1"/>
          <p:nvPr/>
        </p:nvSpPr>
        <p:spPr>
          <a:xfrm>
            <a:off x="9807588" y="1286935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E7019F-822D-4923-9E4A-A02D85FF162E}"/>
              </a:ext>
            </a:extLst>
          </p:cNvPr>
          <p:cNvSpPr txBox="1"/>
          <p:nvPr/>
        </p:nvSpPr>
        <p:spPr>
          <a:xfrm>
            <a:off x="9823582" y="1681282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1F0DC01-2734-41D8-A1B9-F1AA77729898}"/>
              </a:ext>
            </a:extLst>
          </p:cNvPr>
          <p:cNvSpPr/>
          <p:nvPr/>
        </p:nvSpPr>
        <p:spPr>
          <a:xfrm>
            <a:off x="9525451" y="2058852"/>
            <a:ext cx="304800" cy="304628"/>
          </a:xfrm>
          <a:prstGeom prst="roundRect">
            <a:avLst/>
          </a:prstGeom>
          <a:solidFill>
            <a:srgbClr val="007E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DF2604-D5CD-4431-A2BD-1EAB6E2DCDC4}"/>
              </a:ext>
            </a:extLst>
          </p:cNvPr>
          <p:cNvSpPr txBox="1"/>
          <p:nvPr/>
        </p:nvSpPr>
        <p:spPr>
          <a:xfrm>
            <a:off x="9815087" y="2029269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1AF067-C422-4F4B-B031-01EC55C25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21" y="2887518"/>
            <a:ext cx="3297031" cy="55896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DABBAF-D690-4F3E-B2B3-49011AF168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2899958"/>
            <a:ext cx="3142561" cy="5577232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7DAF855-60E2-4644-86C9-1ED2E5CBDA68}"/>
              </a:ext>
            </a:extLst>
          </p:cNvPr>
          <p:cNvSpPr/>
          <p:nvPr/>
        </p:nvSpPr>
        <p:spPr>
          <a:xfrm>
            <a:off x="345328" y="2648376"/>
            <a:ext cx="12113865" cy="6228923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F33C638-082B-48C5-8310-01DD2304714E}"/>
              </a:ext>
            </a:extLst>
          </p:cNvPr>
          <p:cNvSpPr/>
          <p:nvPr/>
        </p:nvSpPr>
        <p:spPr>
          <a:xfrm rot="21208462">
            <a:off x="1455127" y="5211844"/>
            <a:ext cx="1552911" cy="38350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BA5C52F-E461-40B2-AA74-37B3C1294FF3}"/>
              </a:ext>
            </a:extLst>
          </p:cNvPr>
          <p:cNvSpPr/>
          <p:nvPr/>
        </p:nvSpPr>
        <p:spPr>
          <a:xfrm rot="21289736">
            <a:off x="2569346" y="3243290"/>
            <a:ext cx="408452" cy="4728867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E04A3B4-1FE6-41F8-B8FD-3A1342C9A54F}"/>
              </a:ext>
            </a:extLst>
          </p:cNvPr>
          <p:cNvSpPr/>
          <p:nvPr/>
        </p:nvSpPr>
        <p:spPr>
          <a:xfrm>
            <a:off x="293801" y="6001362"/>
            <a:ext cx="108633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D97F763-79B3-4A8B-BBE4-FE8D7FE4AEFC}"/>
              </a:ext>
            </a:extLst>
          </p:cNvPr>
          <p:cNvCxnSpPr>
            <a:cxnSpLocks/>
          </p:cNvCxnSpPr>
          <p:nvPr/>
        </p:nvCxnSpPr>
        <p:spPr>
          <a:xfrm flipH="1">
            <a:off x="1358326" y="5659864"/>
            <a:ext cx="124778" cy="3744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bject 40">
            <a:extLst>
              <a:ext uri="{FF2B5EF4-FFF2-40B4-BE49-F238E27FC236}">
                <a16:creationId xmlns:a16="http://schemas.microsoft.com/office/drawing/2014/main" id="{C19F91B8-A6C8-489F-A763-77914B109B26}"/>
              </a:ext>
            </a:extLst>
          </p:cNvPr>
          <p:cNvSpPr txBox="1"/>
          <p:nvPr/>
        </p:nvSpPr>
        <p:spPr>
          <a:xfrm>
            <a:off x="256555" y="6052164"/>
            <a:ext cx="11370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CA352D7-3D87-4773-9330-4C9592491B34}"/>
              </a:ext>
            </a:extLst>
          </p:cNvPr>
          <p:cNvSpPr/>
          <p:nvPr/>
        </p:nvSpPr>
        <p:spPr>
          <a:xfrm>
            <a:off x="3105951" y="2880314"/>
            <a:ext cx="92202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Object 40">
            <a:extLst>
              <a:ext uri="{FF2B5EF4-FFF2-40B4-BE49-F238E27FC236}">
                <a16:creationId xmlns:a16="http://schemas.microsoft.com/office/drawing/2014/main" id="{97FD7DA0-8018-4733-82FA-13044B3604DD}"/>
              </a:ext>
            </a:extLst>
          </p:cNvPr>
          <p:cNvSpPr txBox="1"/>
          <p:nvPr/>
        </p:nvSpPr>
        <p:spPr>
          <a:xfrm>
            <a:off x="3113869" y="2918921"/>
            <a:ext cx="8917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69C52EB-5769-4CA2-83E0-60089486A4D0}"/>
              </a:ext>
            </a:extLst>
          </p:cNvPr>
          <p:cNvCxnSpPr>
            <a:cxnSpLocks/>
          </p:cNvCxnSpPr>
          <p:nvPr/>
        </p:nvCxnSpPr>
        <p:spPr>
          <a:xfrm flipH="1">
            <a:off x="2726736" y="3042165"/>
            <a:ext cx="400949" cy="2549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51A5DC3-E340-4BA6-9C3A-D59B41A1F488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Object 32">
            <a:extLst>
              <a:ext uri="{FF2B5EF4-FFF2-40B4-BE49-F238E27FC236}">
                <a16:creationId xmlns:a16="http://schemas.microsoft.com/office/drawing/2014/main" id="{E635A15A-D0E5-4D8B-985E-E6FEA2EC1FC7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53931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477000" y="717934"/>
            <a:ext cx="422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요일별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06866" y="1866899"/>
            <a:ext cx="10828734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503173" y="5448300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요일별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유동인구 데이터프레임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457200" y="2084606"/>
            <a:ext cx="58896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요일별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유동인구  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 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6522035" y="2062529"/>
            <a:ext cx="53823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평일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주말 통합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격자에 매핑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Object 40">
            <a:extLst>
              <a:ext uri="{FF2B5EF4-FFF2-40B4-BE49-F238E27FC236}">
                <a16:creationId xmlns:a16="http://schemas.microsoft.com/office/drawing/2014/main" id="{F7641B60-4DCC-4A90-BF9F-53F63D423670}"/>
              </a:ext>
            </a:extLst>
          </p:cNvPr>
          <p:cNvSpPr txBox="1"/>
          <p:nvPr/>
        </p:nvSpPr>
        <p:spPr>
          <a:xfrm>
            <a:off x="7427148" y="6929229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평일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vs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주말 일 평균 유동인구 데이터프레임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5CF52102-91C5-4D4A-B338-1405443F68E5}"/>
              </a:ext>
            </a:extLst>
          </p:cNvPr>
          <p:cNvSpPr/>
          <p:nvPr/>
        </p:nvSpPr>
        <p:spPr>
          <a:xfrm rot="5400000">
            <a:off x="12473497" y="5497378"/>
            <a:ext cx="522171" cy="42401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F283C5-29F7-4853-8F2E-2E2CB018B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56" y="2498092"/>
            <a:ext cx="6418444" cy="29060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47C763-9BDC-4CCC-A29C-0D2371A8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3" y="5861786"/>
            <a:ext cx="6431027" cy="37775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E52FF7-8AFB-4558-A875-7B73A15ED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2498092"/>
            <a:ext cx="5003270" cy="43218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94F3DFC-FFA7-4DA3-A131-44EA6A96B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7342495"/>
            <a:ext cx="5003270" cy="2296805"/>
          </a:xfrm>
          <a:prstGeom prst="rect">
            <a:avLst/>
          </a:prstGeom>
        </p:spPr>
      </p:pic>
      <p:sp>
        <p:nvSpPr>
          <p:cNvPr id="28" name="Object 40">
            <a:extLst>
              <a:ext uri="{FF2B5EF4-FFF2-40B4-BE49-F238E27FC236}">
                <a16:creationId xmlns:a16="http://schemas.microsoft.com/office/drawing/2014/main" id="{DBEA8B67-ADA9-4D3A-8BCD-8AA863148910}"/>
              </a:ext>
            </a:extLst>
          </p:cNvPr>
          <p:cNvSpPr txBox="1"/>
          <p:nvPr/>
        </p:nvSpPr>
        <p:spPr>
          <a:xfrm>
            <a:off x="13033868" y="2095500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평일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vs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주말 일 평균 유동인구 시각화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1357562-5D60-4AF3-945F-DBCA3A7D75F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5" t="4075" r="2816" b="2593"/>
          <a:stretch/>
        </p:blipFill>
        <p:spPr>
          <a:xfrm>
            <a:off x="12998294" y="2498092"/>
            <a:ext cx="5003269" cy="7141208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C30C31A-5AD5-4119-88C5-BFEC7A4FC48C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bject 32">
            <a:extLst>
              <a:ext uri="{FF2B5EF4-FFF2-40B4-BE49-F238E27FC236}">
                <a16:creationId xmlns:a16="http://schemas.microsoft.com/office/drawing/2014/main" id="{BA58D8D8-29C5-484C-895F-26E8EC07565A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17951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2677659" y="8629590"/>
            <a:ext cx="949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8656305" y="8629590"/>
            <a:ext cx="949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2021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4499319" y="8629590"/>
            <a:ext cx="949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2022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28217" y="9942611"/>
            <a:ext cx="94211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평일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vs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주말 유동인구변화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(2020, 2021, 2022).html</a:t>
            </a: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81000" y="1638300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6551155" y="1080680"/>
            <a:ext cx="81723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평일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vs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주말 유동인구 변화 시각화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09885FA-D80A-48B1-AEA1-B66AC682149E}"/>
              </a:ext>
            </a:extLst>
          </p:cNvPr>
          <p:cNvSpPr/>
          <p:nvPr/>
        </p:nvSpPr>
        <p:spPr>
          <a:xfrm>
            <a:off x="12974879" y="9284586"/>
            <a:ext cx="4170121" cy="96580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D98FDB-7AA5-497C-95B8-C9B4E177FFB6}"/>
              </a:ext>
            </a:extLst>
          </p:cNvPr>
          <p:cNvSpPr txBox="1"/>
          <p:nvPr/>
        </p:nvSpPr>
        <p:spPr>
          <a:xfrm>
            <a:off x="12974879" y="9430732"/>
            <a:ext cx="4090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구역은 비교적 평일보다 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주말 유동인구수가 낮은 경향이 있음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4ACAC97-7A2F-4BA3-AA4C-65B2FBCAD6D6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Object 32">
            <a:extLst>
              <a:ext uri="{FF2B5EF4-FFF2-40B4-BE49-F238E27FC236}">
                <a16:creationId xmlns:a16="http://schemas.microsoft.com/office/drawing/2014/main" id="{CB7BFAC6-F1B7-4E45-9648-544A581A69D3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9C57ED7-6273-4AED-88F1-5CEEE0E69417}"/>
              </a:ext>
            </a:extLst>
          </p:cNvPr>
          <p:cNvSpPr/>
          <p:nvPr/>
        </p:nvSpPr>
        <p:spPr>
          <a:xfrm>
            <a:off x="14478000" y="190500"/>
            <a:ext cx="3048873" cy="166344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E560503-8136-4C42-B98E-136F654CA277}"/>
              </a:ext>
            </a:extLst>
          </p:cNvPr>
          <p:cNvSpPr/>
          <p:nvPr/>
        </p:nvSpPr>
        <p:spPr>
          <a:xfrm>
            <a:off x="14632603" y="355165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D889BFA-822B-4D96-82EC-15E0E46AEBE4}"/>
              </a:ext>
            </a:extLst>
          </p:cNvPr>
          <p:cNvSpPr/>
          <p:nvPr/>
        </p:nvSpPr>
        <p:spPr>
          <a:xfrm>
            <a:off x="14632297" y="691886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7B3E75C-FD06-411A-96F0-63FAE774838C}"/>
              </a:ext>
            </a:extLst>
          </p:cNvPr>
          <p:cNvSpPr/>
          <p:nvPr/>
        </p:nvSpPr>
        <p:spPr>
          <a:xfrm>
            <a:off x="14623802" y="1064089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5EB27C-6BBE-4B63-A82B-30238C3B7BBA}"/>
              </a:ext>
            </a:extLst>
          </p:cNvPr>
          <p:cNvSpPr txBox="1"/>
          <p:nvPr/>
        </p:nvSpPr>
        <p:spPr>
          <a:xfrm>
            <a:off x="14943766" y="311845"/>
            <a:ext cx="255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3D5480-0C52-49FF-B08B-D0B4258E7F2B}"/>
              </a:ext>
            </a:extLst>
          </p:cNvPr>
          <p:cNvSpPr txBox="1"/>
          <p:nvPr/>
        </p:nvSpPr>
        <p:spPr>
          <a:xfrm>
            <a:off x="14921103" y="664375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E7019F-822D-4923-9E4A-A02D85FF162E}"/>
              </a:ext>
            </a:extLst>
          </p:cNvPr>
          <p:cNvSpPr txBox="1"/>
          <p:nvPr/>
        </p:nvSpPr>
        <p:spPr>
          <a:xfrm>
            <a:off x="14937097" y="1058722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1F0DC01-2734-41D8-A1B9-F1AA77729898}"/>
              </a:ext>
            </a:extLst>
          </p:cNvPr>
          <p:cNvSpPr/>
          <p:nvPr/>
        </p:nvSpPr>
        <p:spPr>
          <a:xfrm>
            <a:off x="14638966" y="1436292"/>
            <a:ext cx="304800" cy="304628"/>
          </a:xfrm>
          <a:prstGeom prst="roundRect">
            <a:avLst/>
          </a:prstGeom>
          <a:solidFill>
            <a:srgbClr val="007E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DF2604-D5CD-4431-A2BD-1EAB6E2DCDC4}"/>
              </a:ext>
            </a:extLst>
          </p:cNvPr>
          <p:cNvSpPr txBox="1"/>
          <p:nvPr/>
        </p:nvSpPr>
        <p:spPr>
          <a:xfrm>
            <a:off x="14928602" y="1406709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FBA542-7002-4974-98F0-94B4E617B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69" y="2310516"/>
            <a:ext cx="2646972" cy="55384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AFF1C5-7EF7-44A5-95F7-CF0E468F1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09" y="2324138"/>
            <a:ext cx="2609285" cy="5524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E066EE-805A-4EEB-A514-9CCBAC54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310516"/>
            <a:ext cx="2656760" cy="55384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E08E0E-F903-4F6C-99A1-2823EE671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560" y="2339200"/>
            <a:ext cx="2601040" cy="55098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6222DF3-BC98-410B-A214-2AF45A42A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3474" y="2324138"/>
            <a:ext cx="2665070" cy="55098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8B886CD-FBB1-4626-8D72-59AFF26CF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08544" y="2344098"/>
            <a:ext cx="2589217" cy="5500009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CB2EAB1-CA51-4581-AD92-1CD00DBE45D2}"/>
              </a:ext>
            </a:extLst>
          </p:cNvPr>
          <p:cNvSpPr/>
          <p:nvPr/>
        </p:nvSpPr>
        <p:spPr>
          <a:xfrm>
            <a:off x="370760" y="2021298"/>
            <a:ext cx="5572840" cy="7160802"/>
          </a:xfrm>
          <a:prstGeom prst="roundRect">
            <a:avLst>
              <a:gd name="adj" fmla="val 10454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7CA0015-7DED-430D-B197-579071DA8EE7}"/>
              </a:ext>
            </a:extLst>
          </p:cNvPr>
          <p:cNvSpPr/>
          <p:nvPr/>
        </p:nvSpPr>
        <p:spPr>
          <a:xfrm>
            <a:off x="6246442" y="1976854"/>
            <a:ext cx="5572840" cy="7205246"/>
          </a:xfrm>
          <a:prstGeom prst="roundRect">
            <a:avLst>
              <a:gd name="adj" fmla="val 10454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28D5F05-4374-40AE-8439-A19B347EEA0F}"/>
              </a:ext>
            </a:extLst>
          </p:cNvPr>
          <p:cNvSpPr/>
          <p:nvPr/>
        </p:nvSpPr>
        <p:spPr>
          <a:xfrm>
            <a:off x="12120903" y="1997899"/>
            <a:ext cx="5572840" cy="7205246"/>
          </a:xfrm>
          <a:prstGeom prst="roundRect">
            <a:avLst>
              <a:gd name="adj" fmla="val 10454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1866286-718F-41E0-B34D-2E1A6A2A52F8}"/>
              </a:ext>
            </a:extLst>
          </p:cNvPr>
          <p:cNvSpPr txBox="1"/>
          <p:nvPr/>
        </p:nvSpPr>
        <p:spPr>
          <a:xfrm>
            <a:off x="1523999" y="7938169"/>
            <a:ext cx="729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평일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78613D-4BD2-463B-9D56-E7DCC378E8ED}"/>
              </a:ext>
            </a:extLst>
          </p:cNvPr>
          <p:cNvSpPr txBox="1"/>
          <p:nvPr/>
        </p:nvSpPr>
        <p:spPr>
          <a:xfrm>
            <a:off x="4113866" y="7938169"/>
            <a:ext cx="949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주말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E86220F-EE5F-47EC-A4E2-4136F28681DA}"/>
              </a:ext>
            </a:extLst>
          </p:cNvPr>
          <p:cNvCxnSpPr>
            <a:cxnSpLocks/>
          </p:cNvCxnSpPr>
          <p:nvPr/>
        </p:nvCxnSpPr>
        <p:spPr>
          <a:xfrm>
            <a:off x="381000" y="8496300"/>
            <a:ext cx="5562600" cy="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99C12F3-5F7E-4320-B9A7-EB7B13CD7B2B}"/>
              </a:ext>
            </a:extLst>
          </p:cNvPr>
          <p:cNvCxnSpPr>
            <a:cxnSpLocks/>
            <a:endCxn id="50" idx="0"/>
          </p:cNvCxnSpPr>
          <p:nvPr/>
        </p:nvCxnSpPr>
        <p:spPr>
          <a:xfrm flipV="1">
            <a:off x="3124199" y="2021298"/>
            <a:ext cx="32981" cy="6475002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0F353DC-5346-441A-B04C-065164B5CEE0}"/>
              </a:ext>
            </a:extLst>
          </p:cNvPr>
          <p:cNvCxnSpPr>
            <a:cxnSpLocks/>
          </p:cNvCxnSpPr>
          <p:nvPr/>
        </p:nvCxnSpPr>
        <p:spPr>
          <a:xfrm>
            <a:off x="375880" y="7853930"/>
            <a:ext cx="5562600" cy="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B646D10-7B87-4B0D-A426-16B67FA0C246}"/>
              </a:ext>
            </a:extLst>
          </p:cNvPr>
          <p:cNvSpPr txBox="1"/>
          <p:nvPr/>
        </p:nvSpPr>
        <p:spPr>
          <a:xfrm>
            <a:off x="7356598" y="7955028"/>
            <a:ext cx="729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평일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B05D10E-E5AE-45AF-9377-0025D3858A5D}"/>
              </a:ext>
            </a:extLst>
          </p:cNvPr>
          <p:cNvSpPr txBox="1"/>
          <p:nvPr/>
        </p:nvSpPr>
        <p:spPr>
          <a:xfrm>
            <a:off x="10112441" y="7955028"/>
            <a:ext cx="949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주말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F5C9A0D-AADF-43CE-869C-3D6388E4B7B5}"/>
              </a:ext>
            </a:extLst>
          </p:cNvPr>
          <p:cNvCxnSpPr>
            <a:cxnSpLocks/>
          </p:cNvCxnSpPr>
          <p:nvPr/>
        </p:nvCxnSpPr>
        <p:spPr>
          <a:xfrm>
            <a:off x="6261802" y="8511449"/>
            <a:ext cx="5562600" cy="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F113167-E135-4B15-99F5-4446A43B617E}"/>
              </a:ext>
            </a:extLst>
          </p:cNvPr>
          <p:cNvCxnSpPr>
            <a:cxnSpLocks/>
            <a:endCxn id="51" idx="0"/>
          </p:cNvCxnSpPr>
          <p:nvPr/>
        </p:nvCxnSpPr>
        <p:spPr>
          <a:xfrm flipV="1">
            <a:off x="9005001" y="1976854"/>
            <a:ext cx="27861" cy="6534596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B6DBA6E-25FF-48FD-89FD-9EE0AE202728}"/>
              </a:ext>
            </a:extLst>
          </p:cNvPr>
          <p:cNvCxnSpPr>
            <a:cxnSpLocks/>
          </p:cNvCxnSpPr>
          <p:nvPr/>
        </p:nvCxnSpPr>
        <p:spPr>
          <a:xfrm>
            <a:off x="6256682" y="7869079"/>
            <a:ext cx="5562600" cy="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6526837-3F2D-4FE0-918D-DF3875628AD6}"/>
              </a:ext>
            </a:extLst>
          </p:cNvPr>
          <p:cNvSpPr txBox="1"/>
          <p:nvPr/>
        </p:nvSpPr>
        <p:spPr>
          <a:xfrm>
            <a:off x="13301859" y="7934368"/>
            <a:ext cx="729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평일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2F0ABF-BB29-4A12-91AE-EC9351488743}"/>
              </a:ext>
            </a:extLst>
          </p:cNvPr>
          <p:cNvSpPr txBox="1"/>
          <p:nvPr/>
        </p:nvSpPr>
        <p:spPr>
          <a:xfrm>
            <a:off x="15884198" y="7935842"/>
            <a:ext cx="949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주말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2BC401D-9003-49CA-8B57-79D49EF1AD75}"/>
              </a:ext>
            </a:extLst>
          </p:cNvPr>
          <p:cNvCxnSpPr>
            <a:cxnSpLocks/>
          </p:cNvCxnSpPr>
          <p:nvPr/>
        </p:nvCxnSpPr>
        <p:spPr>
          <a:xfrm>
            <a:off x="12104840" y="8481969"/>
            <a:ext cx="5562600" cy="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A38446A-9EA8-4F5E-ACB3-8E09C64FB95B}"/>
              </a:ext>
            </a:extLst>
          </p:cNvPr>
          <p:cNvCxnSpPr>
            <a:cxnSpLocks/>
          </p:cNvCxnSpPr>
          <p:nvPr/>
        </p:nvCxnSpPr>
        <p:spPr>
          <a:xfrm flipV="1">
            <a:off x="14848039" y="2006967"/>
            <a:ext cx="32981" cy="6475002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40EFE66-2304-4BDE-A150-58D15686297C}"/>
              </a:ext>
            </a:extLst>
          </p:cNvPr>
          <p:cNvCxnSpPr>
            <a:cxnSpLocks/>
          </p:cNvCxnSpPr>
          <p:nvPr/>
        </p:nvCxnSpPr>
        <p:spPr>
          <a:xfrm>
            <a:off x="12099720" y="7839599"/>
            <a:ext cx="5562600" cy="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415777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943600" y="674140"/>
            <a:ext cx="422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18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상권정보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06866" y="1866899"/>
            <a:ext cx="10828734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503173" y="4182241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대분류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유일값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확인 및 대분류 데이터프레임 조회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457200" y="2084606"/>
            <a:ext cx="58896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상권정보 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 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7164434" y="2097217"/>
            <a:ext cx="300296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대분류 값 분포 확인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Object 40">
            <a:extLst>
              <a:ext uri="{FF2B5EF4-FFF2-40B4-BE49-F238E27FC236}">
                <a16:creationId xmlns:a16="http://schemas.microsoft.com/office/drawing/2014/main" id="{F7641B60-4DCC-4A90-BF9F-53F63D423670}"/>
              </a:ext>
            </a:extLst>
          </p:cNvPr>
          <p:cNvSpPr txBox="1"/>
          <p:nvPr/>
        </p:nvSpPr>
        <p:spPr>
          <a:xfrm>
            <a:off x="7461624" y="4420031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상권 대분류 시각화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5CF52102-91C5-4D4A-B338-1405443F68E5}"/>
              </a:ext>
            </a:extLst>
          </p:cNvPr>
          <p:cNvSpPr/>
          <p:nvPr/>
        </p:nvSpPr>
        <p:spPr>
          <a:xfrm rot="5400000">
            <a:off x="11840767" y="5192578"/>
            <a:ext cx="522171" cy="42401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DBEA8B67-ADA9-4D3A-8BCD-8AA863148910}"/>
              </a:ext>
            </a:extLst>
          </p:cNvPr>
          <p:cNvSpPr txBox="1"/>
          <p:nvPr/>
        </p:nvSpPr>
        <p:spPr>
          <a:xfrm>
            <a:off x="12313861" y="2097217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시각화된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원도심 상권정보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F9E927-C704-471D-8AAE-694FA00A7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89" y="2541190"/>
            <a:ext cx="6480412" cy="1628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57EF3C-CDA9-4F80-B9E1-8D5373340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56" y="4524981"/>
            <a:ext cx="6477744" cy="11095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7C8362-9D8B-49E5-ABFB-701CAE79B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94" y="5753101"/>
            <a:ext cx="6474506" cy="39801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2D95BD-6B22-4347-8C01-904B6413B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237" y="2464832"/>
            <a:ext cx="4329764" cy="18544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A0AEDD-9B00-41F8-B9A1-C839954E6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624" y="4838700"/>
            <a:ext cx="4349377" cy="4800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68CB38-E1C3-4229-A900-4C35EA8B63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2703" y="2464832"/>
            <a:ext cx="5048742" cy="57249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D4D65C-2B97-4192-878B-43F7DDACCA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86" t="707" r="-1017" b="5034"/>
          <a:stretch/>
        </p:blipFill>
        <p:spPr>
          <a:xfrm>
            <a:off x="16587480" y="2796301"/>
            <a:ext cx="1087565" cy="1687910"/>
          </a:xfrm>
          <a:prstGeom prst="roundRect">
            <a:avLst>
              <a:gd name="adj" fmla="val 5990"/>
            </a:avLst>
          </a:prstGeom>
          <a:ln w="38100">
            <a:solidFill>
              <a:srgbClr val="00153D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AF8494-B07B-4FE0-8812-DC21362C5A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92703" y="8039100"/>
            <a:ext cx="5048742" cy="1371600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6814EAC-863B-48AA-B1E3-1CCAE7540718}"/>
              </a:ext>
            </a:extLst>
          </p:cNvPr>
          <p:cNvSpPr/>
          <p:nvPr/>
        </p:nvSpPr>
        <p:spPr>
          <a:xfrm>
            <a:off x="12366625" y="9033064"/>
            <a:ext cx="544878" cy="3440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60727A2-5E91-40AB-B4D6-6E4C4126B1C4}"/>
              </a:ext>
            </a:extLst>
          </p:cNvPr>
          <p:cNvCxnSpPr>
            <a:cxnSpLocks/>
          </p:cNvCxnSpPr>
          <p:nvPr/>
        </p:nvCxnSpPr>
        <p:spPr>
          <a:xfrm flipH="1">
            <a:off x="12725400" y="9033064"/>
            <a:ext cx="533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32503EA-4CE5-42D4-99BA-BF9C0E86A9B5}"/>
              </a:ext>
            </a:extLst>
          </p:cNvPr>
          <p:cNvCxnSpPr>
            <a:cxnSpLocks/>
          </p:cNvCxnSpPr>
          <p:nvPr/>
        </p:nvCxnSpPr>
        <p:spPr>
          <a:xfrm flipH="1" flipV="1">
            <a:off x="12860254" y="9377125"/>
            <a:ext cx="398546" cy="815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E91D7854-EA8E-4CBD-A8E1-D1F7BF93DB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84878" y="9052114"/>
            <a:ext cx="857250" cy="4000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6F79921-5A28-460D-B6F0-9CD20B4F9223}"/>
              </a:ext>
            </a:extLst>
          </p:cNvPr>
          <p:cNvSpPr/>
          <p:nvPr/>
        </p:nvSpPr>
        <p:spPr>
          <a:xfrm>
            <a:off x="14308053" y="8593866"/>
            <a:ext cx="3128653" cy="96580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4458B2-13EF-4464-BBE0-43237CA6BEC0}"/>
              </a:ext>
            </a:extLst>
          </p:cNvPr>
          <p:cNvSpPr txBox="1"/>
          <p:nvPr/>
        </p:nvSpPr>
        <p:spPr>
          <a:xfrm>
            <a:off x="14128984" y="8765329"/>
            <a:ext cx="34484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소매</a:t>
            </a:r>
            <a:r>
              <a:rPr lang="en-US" altLang="ko-KR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음식</a:t>
            </a:r>
            <a:r>
              <a:rPr lang="en-US" altLang="ko-KR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생활서비스 업종이 </a:t>
            </a:r>
            <a:endParaRPr lang="en-US" altLang="ko-KR" sz="16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상권 비율 중 </a:t>
            </a:r>
            <a:r>
              <a:rPr lang="en-US" altLang="ko-KR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93% </a:t>
            </a:r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차지</a:t>
            </a:r>
            <a:endParaRPr lang="en-US" altLang="ko-KR" sz="16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58ED7E-478E-4719-B01F-E70BC85C4FA5}"/>
              </a:ext>
            </a:extLst>
          </p:cNvPr>
          <p:cNvSpPr/>
          <p:nvPr/>
        </p:nvSpPr>
        <p:spPr>
          <a:xfrm>
            <a:off x="128217" y="9942611"/>
            <a:ext cx="6066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visualization/6.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상권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상권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234C098-D9A8-469F-89FF-935240E6AA4B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Object 32">
            <a:extLst>
              <a:ext uri="{FF2B5EF4-FFF2-40B4-BE49-F238E27FC236}">
                <a16:creationId xmlns:a16="http://schemas.microsoft.com/office/drawing/2014/main" id="{C7B812AE-4549-43A5-848D-1021BF5F0AC7}"/>
              </a:ext>
            </a:extLst>
          </p:cNvPr>
          <p:cNvSpPr txBox="1"/>
          <p:nvPr/>
        </p:nvSpPr>
        <p:spPr>
          <a:xfrm>
            <a:off x="487907" y="511622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6.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상권분석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47070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468CB38-E1C3-4229-A900-4C35EA8B6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97217"/>
            <a:ext cx="6392840" cy="63033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943600" y="674140"/>
            <a:ext cx="422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18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상권정보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06866" y="1866899"/>
            <a:ext cx="10828734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7616513" y="2059178"/>
            <a:ext cx="34349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대분류별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중분류값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분포확인 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DD4D65C-2B97-4192-878B-43F7DDACC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6" t="707" r="-1017" b="5034"/>
          <a:stretch/>
        </p:blipFill>
        <p:spPr>
          <a:xfrm>
            <a:off x="5691246" y="2430361"/>
            <a:ext cx="1087565" cy="1687910"/>
          </a:xfrm>
          <a:prstGeom prst="roundRect">
            <a:avLst>
              <a:gd name="adj" fmla="val 5990"/>
            </a:avLst>
          </a:prstGeom>
          <a:ln w="38100">
            <a:solidFill>
              <a:srgbClr val="00153D"/>
            </a:solidFill>
          </a:ln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62DB4AD-E157-478A-BD39-E1974DA91723}"/>
              </a:ext>
            </a:extLst>
          </p:cNvPr>
          <p:cNvSpPr/>
          <p:nvPr/>
        </p:nvSpPr>
        <p:spPr>
          <a:xfrm>
            <a:off x="457200" y="8420102"/>
            <a:ext cx="6392840" cy="1241614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67B328-57B2-43FD-8AF5-2B2B7574ABFD}"/>
              </a:ext>
            </a:extLst>
          </p:cNvPr>
          <p:cNvSpPr txBox="1"/>
          <p:nvPr/>
        </p:nvSpPr>
        <p:spPr>
          <a:xfrm>
            <a:off x="801968" y="8529024"/>
            <a:ext cx="61155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높은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로데오거리</a:t>
            </a:r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 ,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교통량이 높은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사직대로를 중심으로 상권이 밀집되어 있음</a:t>
            </a:r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시장이 부근도 상권이 밀집되어 있음</a:t>
            </a:r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0BCAC1-F1D2-46EB-9C35-ABE4D30D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3198647"/>
            <a:ext cx="3071997" cy="54500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B95804-8472-4B80-B897-DB6BA070E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3198647"/>
            <a:ext cx="3071997" cy="54500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7AABCF-DBE6-436D-80C8-F03571E42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2800" y="3198647"/>
            <a:ext cx="3071997" cy="5450053"/>
          </a:xfrm>
          <a:prstGeom prst="rect">
            <a:avLst/>
          </a:prstGeom>
        </p:spPr>
      </p:pic>
      <p:sp>
        <p:nvSpPr>
          <p:cNvPr id="35" name="Object 40">
            <a:extLst>
              <a:ext uri="{FF2B5EF4-FFF2-40B4-BE49-F238E27FC236}">
                <a16:creationId xmlns:a16="http://schemas.microsoft.com/office/drawing/2014/main" id="{7DD801EF-697E-4A36-8F1E-8EF61AE6D755}"/>
              </a:ext>
            </a:extLst>
          </p:cNvPr>
          <p:cNvSpPr txBox="1"/>
          <p:nvPr/>
        </p:nvSpPr>
        <p:spPr>
          <a:xfrm>
            <a:off x="8788826" y="2720908"/>
            <a:ext cx="7438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소매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34D5FBE2-34A1-41D4-B279-63312BE74CEE}"/>
              </a:ext>
            </a:extLst>
          </p:cNvPr>
          <p:cNvSpPr txBox="1"/>
          <p:nvPr/>
        </p:nvSpPr>
        <p:spPr>
          <a:xfrm>
            <a:off x="12441669" y="2720908"/>
            <a:ext cx="7438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음식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94746D04-173D-4B09-8CA1-07246ECAAFB3}"/>
              </a:ext>
            </a:extLst>
          </p:cNvPr>
          <p:cNvSpPr txBox="1"/>
          <p:nvPr/>
        </p:nvSpPr>
        <p:spPr>
          <a:xfrm>
            <a:off x="15567332" y="2742159"/>
            <a:ext cx="15029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생활서비스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9EACD72-98E8-4C5A-9414-C604330998A3}"/>
              </a:ext>
            </a:extLst>
          </p:cNvPr>
          <p:cNvSpPr/>
          <p:nvPr/>
        </p:nvSpPr>
        <p:spPr>
          <a:xfrm rot="21208462">
            <a:off x="3211027" y="6487592"/>
            <a:ext cx="2038397" cy="164874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6060BF3-5857-4902-AB57-AB81B709DEB5}"/>
              </a:ext>
            </a:extLst>
          </p:cNvPr>
          <p:cNvSpPr/>
          <p:nvPr/>
        </p:nvSpPr>
        <p:spPr>
          <a:xfrm>
            <a:off x="5998229" y="5808232"/>
            <a:ext cx="1241145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2DBFD06-95C8-4E6C-B8AE-DBA094A4ED28}"/>
              </a:ext>
            </a:extLst>
          </p:cNvPr>
          <p:cNvCxnSpPr>
            <a:cxnSpLocks/>
          </p:cNvCxnSpPr>
          <p:nvPr/>
        </p:nvCxnSpPr>
        <p:spPr>
          <a:xfrm flipH="1">
            <a:off x="5105400" y="6193256"/>
            <a:ext cx="891717" cy="2607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40">
            <a:extLst>
              <a:ext uri="{FF2B5EF4-FFF2-40B4-BE49-F238E27FC236}">
                <a16:creationId xmlns:a16="http://schemas.microsoft.com/office/drawing/2014/main" id="{0BFB3A7A-B425-4CD1-A0E3-696876AAC670}"/>
              </a:ext>
            </a:extLst>
          </p:cNvPr>
          <p:cNvSpPr txBox="1"/>
          <p:nvPr/>
        </p:nvSpPr>
        <p:spPr>
          <a:xfrm>
            <a:off x="5960983" y="5859034"/>
            <a:ext cx="13222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육거리시장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3148ECA-E9BE-4177-B16B-94802912B192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Object 32">
            <a:extLst>
              <a:ext uri="{FF2B5EF4-FFF2-40B4-BE49-F238E27FC236}">
                <a16:creationId xmlns:a16="http://schemas.microsoft.com/office/drawing/2014/main" id="{846CCCA0-2027-4DE2-8621-99496F08026E}"/>
              </a:ext>
            </a:extLst>
          </p:cNvPr>
          <p:cNvSpPr txBox="1"/>
          <p:nvPr/>
        </p:nvSpPr>
        <p:spPr>
          <a:xfrm>
            <a:off x="487907" y="511622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6.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상권분석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3988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B231C70-232D-4476-A074-0DB497F51B34}"/>
              </a:ext>
            </a:extLst>
          </p:cNvPr>
          <p:cNvSpPr/>
          <p:nvPr/>
        </p:nvSpPr>
        <p:spPr>
          <a:xfrm>
            <a:off x="3977637" y="1714501"/>
            <a:ext cx="11871963" cy="2704345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2136618-5F74-4E00-8AC8-3854FE2B53FC}"/>
              </a:ext>
            </a:extLst>
          </p:cNvPr>
          <p:cNvSpPr/>
          <p:nvPr/>
        </p:nvSpPr>
        <p:spPr>
          <a:xfrm>
            <a:off x="3368037" y="4535960"/>
            <a:ext cx="13091163" cy="3884140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1E2AC38-9672-42BF-AF63-0F030A7AE0DD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C676538B-39A4-4459-B585-1396DD172AAF}"/>
              </a:ext>
            </a:extLst>
          </p:cNvPr>
          <p:cNvSpPr txBox="1"/>
          <p:nvPr/>
        </p:nvSpPr>
        <p:spPr>
          <a:xfrm>
            <a:off x="457200" y="570587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과제목표 설정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58B62F66-D9F0-40E5-B91F-2691F06B86C5}"/>
              </a:ext>
            </a:extLst>
          </p:cNvPr>
          <p:cNvSpPr txBox="1"/>
          <p:nvPr/>
        </p:nvSpPr>
        <p:spPr>
          <a:xfrm>
            <a:off x="-541753" y="9907971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2030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경관기본계획 참고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사각형: 둥근 위쪽 모서리 30">
            <a:extLst>
              <a:ext uri="{FF2B5EF4-FFF2-40B4-BE49-F238E27FC236}">
                <a16:creationId xmlns:a16="http://schemas.microsoft.com/office/drawing/2014/main" id="{C39CFBBF-6CDE-4861-BFC8-6CFE111E6BBC}"/>
              </a:ext>
            </a:extLst>
          </p:cNvPr>
          <p:cNvSpPr/>
          <p:nvPr/>
        </p:nvSpPr>
        <p:spPr>
          <a:xfrm rot="16200000">
            <a:off x="2541645" y="2223086"/>
            <a:ext cx="2704344" cy="1687174"/>
          </a:xfrm>
          <a:prstGeom prst="round2SameRect">
            <a:avLst>
              <a:gd name="adj1" fmla="val 14105"/>
              <a:gd name="adj2" fmla="val 0"/>
            </a:avLst>
          </a:prstGeom>
          <a:solidFill>
            <a:srgbClr val="182B4C"/>
          </a:solidFill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550EF2-892F-4174-A343-2E7C6753A701}"/>
              </a:ext>
            </a:extLst>
          </p:cNvPr>
          <p:cNvSpPr txBox="1"/>
          <p:nvPr/>
        </p:nvSpPr>
        <p:spPr>
          <a:xfrm>
            <a:off x="3041304" y="2510879"/>
            <a:ext cx="1813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으뜸되는 행복풍경</a:t>
            </a:r>
            <a:endParaRPr lang="en-US" altLang="ko-KR" sz="2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393BAA-3054-4AD7-BD5C-C605B2EA64F2}"/>
              </a:ext>
            </a:extLst>
          </p:cNvPr>
          <p:cNvSpPr txBox="1"/>
          <p:nvPr/>
        </p:nvSpPr>
        <p:spPr>
          <a:xfrm>
            <a:off x="4854867" y="1638300"/>
            <a:ext cx="12290133" cy="277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청주시민의 테마가 느껴지는 매력적인 가로경관 형성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자연과 인공이 조화를 이루며 이질적이지 않는 경관 형성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주민참여 활성화 방안 마련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구〮신도심이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조화되는 지역경관을 통해 소통 교류가 있는 경관 네트워크 형성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주변 자연경관과 어우러지는 인공시설물 관리</a:t>
            </a:r>
          </a:p>
        </p:txBody>
      </p:sp>
      <p:sp>
        <p:nvSpPr>
          <p:cNvPr id="58" name="사각형: 둥근 위쪽 모서리 57">
            <a:extLst>
              <a:ext uri="{FF2B5EF4-FFF2-40B4-BE49-F238E27FC236}">
                <a16:creationId xmlns:a16="http://schemas.microsoft.com/office/drawing/2014/main" id="{11B79763-EC05-4222-8209-A5C0719BB4F7}"/>
              </a:ext>
            </a:extLst>
          </p:cNvPr>
          <p:cNvSpPr/>
          <p:nvPr/>
        </p:nvSpPr>
        <p:spPr>
          <a:xfrm rot="16200000">
            <a:off x="1420578" y="5634441"/>
            <a:ext cx="3884140" cy="1687174"/>
          </a:xfrm>
          <a:prstGeom prst="round2SameRect">
            <a:avLst>
              <a:gd name="adj1" fmla="val 14105"/>
              <a:gd name="adj2" fmla="val 0"/>
            </a:avLst>
          </a:prstGeom>
          <a:solidFill>
            <a:srgbClr val="182B4C"/>
          </a:solidFill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73FBEA-01DD-4769-8A76-CE3255E620DC}"/>
              </a:ext>
            </a:extLst>
          </p:cNvPr>
          <p:cNvSpPr txBox="1"/>
          <p:nvPr/>
        </p:nvSpPr>
        <p:spPr>
          <a:xfrm>
            <a:off x="2483786" y="5852915"/>
            <a:ext cx="1813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다채로운</a:t>
            </a:r>
            <a:endParaRPr lang="en-US" altLang="ko-KR" sz="2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문화풍경</a:t>
            </a:r>
            <a:endParaRPr lang="en-US" altLang="ko-KR" sz="2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20BFB3B-619D-4C65-A1E6-3D3A4DE2BE88}"/>
              </a:ext>
            </a:extLst>
          </p:cNvPr>
          <p:cNvSpPr txBox="1"/>
          <p:nvPr/>
        </p:nvSpPr>
        <p:spPr>
          <a:xfrm>
            <a:off x="4587237" y="4497382"/>
            <a:ext cx="11871963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상당산성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용두사지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철당간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고인쇄박물관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문의문화재단 등 역사문화경관의 보전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흥덕사지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부모산성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청주향교 등의 역사문화재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연접부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및 진입부의 정비를 통한 관리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산재하고 있는 역사경관자원의 고유 이미지를 보전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훼손되거나 낙후되어 있는 문화재 및 주변부의 경관 정비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직지문화에 대한 문화적 경관가치 향상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문화도시에 대한 정체성 부여를 위한 경관 거점 형성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상당산성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용두사지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철당간등의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주변부 건축물 및 가로경관 관리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Object 40">
            <a:extLst>
              <a:ext uri="{FF2B5EF4-FFF2-40B4-BE49-F238E27FC236}">
                <a16:creationId xmlns:a16="http://schemas.microsoft.com/office/drawing/2014/main" id="{8ECC7B9B-BF1F-4762-B605-337F5D3CB52B}"/>
              </a:ext>
            </a:extLst>
          </p:cNvPr>
          <p:cNvSpPr txBox="1"/>
          <p:nvPr/>
        </p:nvSpPr>
        <p:spPr>
          <a:xfrm>
            <a:off x="6705600" y="901173"/>
            <a:ext cx="504342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주요 도시재생 기획</a:t>
            </a:r>
            <a:endParaRPr lang="en-US" sz="32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DB0692B-8172-4448-BE68-C34E4FD0856C}"/>
              </a:ext>
            </a:extLst>
          </p:cNvPr>
          <p:cNvSpPr/>
          <p:nvPr/>
        </p:nvSpPr>
        <p:spPr>
          <a:xfrm>
            <a:off x="4463595" y="8801100"/>
            <a:ext cx="9936814" cy="137160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Object 30">
            <a:extLst>
              <a:ext uri="{FF2B5EF4-FFF2-40B4-BE49-F238E27FC236}">
                <a16:creationId xmlns:a16="http://schemas.microsoft.com/office/drawing/2014/main" id="{1A94023A-CFF0-4C97-8141-B0556721A753}"/>
              </a:ext>
            </a:extLst>
          </p:cNvPr>
          <p:cNvSpPr txBox="1"/>
          <p:nvPr/>
        </p:nvSpPr>
        <p:spPr>
          <a:xfrm>
            <a:off x="4172570" y="8948291"/>
            <a:ext cx="1038163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청주시의 문화보존 〮 도심</a:t>
            </a:r>
            <a:r>
              <a:rPr lang="en-US" altLang="ko-KR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&amp;</a:t>
            </a:r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경관의 </a:t>
            </a:r>
            <a:endParaRPr lang="en-US" altLang="ko-KR" sz="3200" kern="0" spc="-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market Sans Medium" pitchFamily="34" charset="0"/>
            </a:endParaRPr>
          </a:p>
          <a:p>
            <a:pPr algn="ctr"/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조화를 중점으로 도시재생계획을 수립해야 함</a:t>
            </a:r>
            <a:endParaRPr 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748747E9-6F0B-4241-A5E3-1D387C41493E}"/>
              </a:ext>
            </a:extLst>
          </p:cNvPr>
          <p:cNvSpPr/>
          <p:nvPr/>
        </p:nvSpPr>
        <p:spPr>
          <a:xfrm rot="10800000">
            <a:off x="9220201" y="8420098"/>
            <a:ext cx="350751" cy="416440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7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F930C8C-0257-497E-B0F5-9DD35A1DE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1075" y="2409195"/>
            <a:ext cx="5025631" cy="608906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943600" y="674140"/>
            <a:ext cx="422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19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카드매출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격자매핑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06866" y="1866899"/>
            <a:ext cx="10828734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74973" y="5067300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카드매출데이터의 </a:t>
            </a:r>
            <a:r>
              <a:rPr lang="en-US" altLang="ko-KR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Gid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격자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Geometry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와 매핑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457200" y="1943100"/>
            <a:ext cx="58896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카드매출 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 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7507236" y="2044179"/>
            <a:ext cx="43297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카드매출 데이터 시각화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5CF52102-91C5-4D4A-B338-1405443F68E5}"/>
              </a:ext>
            </a:extLst>
          </p:cNvPr>
          <p:cNvSpPr/>
          <p:nvPr/>
        </p:nvSpPr>
        <p:spPr>
          <a:xfrm rot="5400000">
            <a:off x="11922067" y="5192578"/>
            <a:ext cx="522171" cy="42401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DBEA8B67-ADA9-4D3A-8BCD-8AA863148910}"/>
              </a:ext>
            </a:extLst>
          </p:cNvPr>
          <p:cNvSpPr txBox="1"/>
          <p:nvPr/>
        </p:nvSpPr>
        <p:spPr>
          <a:xfrm>
            <a:off x="12309122" y="2039863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시각화된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원도심 카드매출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6F79921-5A28-460D-B6F0-9CD20B4F9223}"/>
              </a:ext>
            </a:extLst>
          </p:cNvPr>
          <p:cNvSpPr/>
          <p:nvPr/>
        </p:nvSpPr>
        <p:spPr>
          <a:xfrm>
            <a:off x="12176346" y="8318061"/>
            <a:ext cx="5654454" cy="139138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4458B2-13EF-4464-BBE0-43237CA6BEC0}"/>
              </a:ext>
            </a:extLst>
          </p:cNvPr>
          <p:cNvSpPr txBox="1"/>
          <p:nvPr/>
        </p:nvSpPr>
        <p:spPr>
          <a:xfrm>
            <a:off x="12278733" y="8420101"/>
            <a:ext cx="58822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상권이 밀집되어 있는 만큼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부근의  매출이 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가장  높음</a:t>
            </a:r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시장이 위치해 있는 석교육거리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부근의 매출도 상당히 높음</a:t>
            </a:r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58ED7E-478E-4719-B01F-E70BC85C4FA5}"/>
              </a:ext>
            </a:extLst>
          </p:cNvPr>
          <p:cNvSpPr/>
          <p:nvPr/>
        </p:nvSpPr>
        <p:spPr>
          <a:xfrm>
            <a:off x="128217" y="9942611"/>
            <a:ext cx="64123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visualization/6.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상권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카드매출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7944B74-D949-4C40-8B48-747505C6E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850"/>
          <a:stretch/>
        </p:blipFill>
        <p:spPr>
          <a:xfrm>
            <a:off x="457200" y="2324100"/>
            <a:ext cx="6442335" cy="269479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4D3D530-EC61-452A-94F3-C836E0E8ED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282"/>
          <a:stretch/>
        </p:blipFill>
        <p:spPr>
          <a:xfrm>
            <a:off x="474973" y="5448300"/>
            <a:ext cx="6442335" cy="12937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FD1240-921E-498D-9B3A-2628C7AC1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197782"/>
            <a:ext cx="6448800" cy="2516230"/>
          </a:xfrm>
          <a:prstGeom prst="rect">
            <a:avLst/>
          </a:prstGeom>
        </p:spPr>
      </p:pic>
      <p:sp>
        <p:nvSpPr>
          <p:cNvPr id="35" name="Object 40">
            <a:extLst>
              <a:ext uri="{FF2B5EF4-FFF2-40B4-BE49-F238E27FC236}">
                <a16:creationId xmlns:a16="http://schemas.microsoft.com/office/drawing/2014/main" id="{4650D209-8237-445C-A5C2-D13A67130469}"/>
              </a:ext>
            </a:extLst>
          </p:cNvPr>
          <p:cNvSpPr txBox="1"/>
          <p:nvPr/>
        </p:nvSpPr>
        <p:spPr>
          <a:xfrm>
            <a:off x="474972" y="6813855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완성된 카드매출 데이터프레임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5689AC1-9451-4F58-8E0B-131954071A49}"/>
              </a:ext>
            </a:extLst>
          </p:cNvPr>
          <p:cNvSpPr/>
          <p:nvPr/>
        </p:nvSpPr>
        <p:spPr>
          <a:xfrm>
            <a:off x="15079485" y="272760"/>
            <a:ext cx="3048873" cy="151794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D2EE06B-F23B-4879-BCF3-D289443A922B}"/>
              </a:ext>
            </a:extLst>
          </p:cNvPr>
          <p:cNvSpPr/>
          <p:nvPr/>
        </p:nvSpPr>
        <p:spPr>
          <a:xfrm>
            <a:off x="15234088" y="323095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271A4CC-E2D9-4944-9393-93C54E5BC004}"/>
              </a:ext>
            </a:extLst>
          </p:cNvPr>
          <p:cNvSpPr/>
          <p:nvPr/>
        </p:nvSpPr>
        <p:spPr>
          <a:xfrm>
            <a:off x="15233782" y="659816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6D66C6B-0757-4C86-96EB-D9C601404333}"/>
              </a:ext>
            </a:extLst>
          </p:cNvPr>
          <p:cNvSpPr/>
          <p:nvPr/>
        </p:nvSpPr>
        <p:spPr>
          <a:xfrm>
            <a:off x="15225287" y="1032019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90BC0A-52B9-489A-B015-E99C5EBA2051}"/>
              </a:ext>
            </a:extLst>
          </p:cNvPr>
          <p:cNvSpPr txBox="1"/>
          <p:nvPr/>
        </p:nvSpPr>
        <p:spPr>
          <a:xfrm>
            <a:off x="15519400" y="279775"/>
            <a:ext cx="2260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367D68-77FA-4079-B1B2-AE6CAA5FE696}"/>
              </a:ext>
            </a:extLst>
          </p:cNvPr>
          <p:cNvSpPr txBox="1"/>
          <p:nvPr/>
        </p:nvSpPr>
        <p:spPr>
          <a:xfrm>
            <a:off x="15522588" y="632305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FE00FA-E321-43FD-9753-617D3D3D2EC3}"/>
              </a:ext>
            </a:extLst>
          </p:cNvPr>
          <p:cNvSpPr txBox="1"/>
          <p:nvPr/>
        </p:nvSpPr>
        <p:spPr>
          <a:xfrm>
            <a:off x="15538582" y="1026652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DBA377A-97A2-4CE9-B6BE-83E3A27430A9}"/>
              </a:ext>
            </a:extLst>
          </p:cNvPr>
          <p:cNvSpPr/>
          <p:nvPr/>
        </p:nvSpPr>
        <p:spPr>
          <a:xfrm>
            <a:off x="15240451" y="1404222"/>
            <a:ext cx="304800" cy="304628"/>
          </a:xfrm>
          <a:prstGeom prst="roundRect">
            <a:avLst/>
          </a:prstGeom>
          <a:solidFill>
            <a:srgbClr val="007E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EEE7A4C-A11C-4A0C-AB7F-4D62B6188F46}"/>
              </a:ext>
            </a:extLst>
          </p:cNvPr>
          <p:cNvSpPr txBox="1"/>
          <p:nvPr/>
        </p:nvSpPr>
        <p:spPr>
          <a:xfrm>
            <a:off x="15530087" y="1374639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EAA0C21-BAB6-4209-95F2-94A85B41E0A8}"/>
              </a:ext>
            </a:extLst>
          </p:cNvPr>
          <p:cNvSpPr/>
          <p:nvPr/>
        </p:nvSpPr>
        <p:spPr>
          <a:xfrm>
            <a:off x="7507446" y="8593866"/>
            <a:ext cx="4437536" cy="1018994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C2BCED-F7FB-4AF4-BDE8-F71668CA2ACC}"/>
              </a:ext>
            </a:extLst>
          </p:cNvPr>
          <p:cNvSpPr txBox="1"/>
          <p:nvPr/>
        </p:nvSpPr>
        <p:spPr>
          <a:xfrm>
            <a:off x="7507236" y="8734550"/>
            <a:ext cx="4464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격자를 클릭하면 해당 격자의 카드매출 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DF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가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팝업되도록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 하였음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 </a:t>
            </a:r>
            <a:r>
              <a:rPr lang="en-US" altLang="ko-KR" b="1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DF to html 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변환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2C81C2-4931-434A-869A-3E3467B758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3" t="4074" r="3594" b="2592"/>
          <a:stretch/>
        </p:blipFill>
        <p:spPr>
          <a:xfrm>
            <a:off x="7507236" y="2413511"/>
            <a:ext cx="4437746" cy="6089060"/>
          </a:xfrm>
          <a:prstGeom prst="rect">
            <a:avLst/>
          </a:prstGeom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A530E93-FBD7-49C7-A311-956FD43F095E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Object 32">
            <a:extLst>
              <a:ext uri="{FF2B5EF4-FFF2-40B4-BE49-F238E27FC236}">
                <a16:creationId xmlns:a16="http://schemas.microsoft.com/office/drawing/2014/main" id="{65374B80-8FDA-4A7D-B721-A7F45D93ECF6}"/>
              </a:ext>
            </a:extLst>
          </p:cNvPr>
          <p:cNvSpPr txBox="1"/>
          <p:nvPr/>
        </p:nvSpPr>
        <p:spPr>
          <a:xfrm>
            <a:off x="487907" y="511622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6.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상권분석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924642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87907" y="511622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6.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상권분석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943600" y="674140"/>
            <a:ext cx="422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19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카드매출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격자매핑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06866" y="1866899"/>
            <a:ext cx="10828734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457200" y="1943100"/>
            <a:ext cx="58896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카드매출 </a:t>
            </a:r>
            <a:r>
              <a:rPr lang="en-US" altLang="ko-KR" b="1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인도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도로망 추가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7507236" y="1980743"/>
            <a:ext cx="43297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카드매출 </a:t>
            </a:r>
            <a:r>
              <a:rPr lang="en-US" altLang="ko-KR" b="1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5CF52102-91C5-4D4A-B338-1405443F68E5}"/>
              </a:ext>
            </a:extLst>
          </p:cNvPr>
          <p:cNvSpPr/>
          <p:nvPr/>
        </p:nvSpPr>
        <p:spPr>
          <a:xfrm rot="5400000">
            <a:off x="12142923" y="5394306"/>
            <a:ext cx="522171" cy="42401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DBEA8B67-ADA9-4D3A-8BCD-8AA863148910}"/>
              </a:ext>
            </a:extLst>
          </p:cNvPr>
          <p:cNvSpPr txBox="1"/>
          <p:nvPr/>
        </p:nvSpPr>
        <p:spPr>
          <a:xfrm>
            <a:off x="12656074" y="1969290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도로망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인도 추가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6F79921-5A28-460D-B6F0-9CD20B4F9223}"/>
              </a:ext>
            </a:extLst>
          </p:cNvPr>
          <p:cNvSpPr/>
          <p:nvPr/>
        </p:nvSpPr>
        <p:spPr>
          <a:xfrm>
            <a:off x="12656073" y="8139030"/>
            <a:ext cx="4502905" cy="95503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58ED7E-478E-4719-B01F-E70BC85C4FA5}"/>
              </a:ext>
            </a:extLst>
          </p:cNvPr>
          <p:cNvSpPr/>
          <p:nvPr/>
        </p:nvSpPr>
        <p:spPr>
          <a:xfrm>
            <a:off x="128217" y="9942611"/>
            <a:ext cx="67553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visualization/6.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상권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카드매출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F0B7DC-1296-40A9-8866-1918053F9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17" y="2375645"/>
            <a:ext cx="6509410" cy="7333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6C3B48-E0BA-4427-9BF7-B625B3725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88"/>
          <a:stretch/>
        </p:blipFill>
        <p:spPr>
          <a:xfrm>
            <a:off x="7507236" y="2375645"/>
            <a:ext cx="4579548" cy="67302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DF337C-F72A-4C9C-8936-9E6CCB2BE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1233" y="2402848"/>
            <a:ext cx="4437746" cy="57435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C9FD3D-C123-4B9D-AECE-4228C38276CC}"/>
              </a:ext>
            </a:extLst>
          </p:cNvPr>
          <p:cNvSpPr txBox="1"/>
          <p:nvPr/>
        </p:nvSpPr>
        <p:spPr>
          <a:xfrm>
            <a:off x="12628776" y="8287587"/>
            <a:ext cx="4464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로데오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거리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), 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부근의 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HEATMAP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이 강조되어 있음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B9797A6-B8AD-4315-89B5-C0E27FB353CF}"/>
              </a:ext>
            </a:extLst>
          </p:cNvPr>
          <p:cNvSpPr/>
          <p:nvPr/>
        </p:nvSpPr>
        <p:spPr>
          <a:xfrm rot="21208462">
            <a:off x="9787950" y="7716746"/>
            <a:ext cx="1212312" cy="92739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13603-1FF6-4A4E-A48C-854C05535912}"/>
              </a:ext>
            </a:extLst>
          </p:cNvPr>
          <p:cNvSpPr/>
          <p:nvPr/>
        </p:nvSpPr>
        <p:spPr>
          <a:xfrm rot="21289736">
            <a:off x="9391404" y="4970597"/>
            <a:ext cx="971988" cy="883237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38555D7-D50F-4D80-B400-C1F3B92FE89F}"/>
              </a:ext>
            </a:extLst>
          </p:cNvPr>
          <p:cNvSpPr/>
          <p:nvPr/>
        </p:nvSpPr>
        <p:spPr>
          <a:xfrm>
            <a:off x="8168065" y="8677028"/>
            <a:ext cx="1228798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622EF45-6564-46B9-8D5C-2E717F031009}"/>
              </a:ext>
            </a:extLst>
          </p:cNvPr>
          <p:cNvCxnSpPr>
            <a:cxnSpLocks/>
          </p:cNvCxnSpPr>
          <p:nvPr/>
        </p:nvCxnSpPr>
        <p:spPr>
          <a:xfrm flipH="1">
            <a:off x="9353580" y="8677028"/>
            <a:ext cx="6286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bject 40">
            <a:extLst>
              <a:ext uri="{FF2B5EF4-FFF2-40B4-BE49-F238E27FC236}">
                <a16:creationId xmlns:a16="http://schemas.microsoft.com/office/drawing/2014/main" id="{C2B57F53-C66C-45A5-B148-B383FE793336}"/>
              </a:ext>
            </a:extLst>
          </p:cNvPr>
          <p:cNvSpPr txBox="1"/>
          <p:nvPr/>
        </p:nvSpPr>
        <p:spPr>
          <a:xfrm>
            <a:off x="8141907" y="8722187"/>
            <a:ext cx="13098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육거리시장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A308130-C88C-4B58-A4D4-E2FE63890A4D}"/>
              </a:ext>
            </a:extLst>
          </p:cNvPr>
          <p:cNvSpPr/>
          <p:nvPr/>
        </p:nvSpPr>
        <p:spPr>
          <a:xfrm>
            <a:off x="10685861" y="4231666"/>
            <a:ext cx="92202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Object 40">
            <a:extLst>
              <a:ext uri="{FF2B5EF4-FFF2-40B4-BE49-F238E27FC236}">
                <a16:creationId xmlns:a16="http://schemas.microsoft.com/office/drawing/2014/main" id="{133B568E-4B5A-4C40-A732-A035D54B0F94}"/>
              </a:ext>
            </a:extLst>
          </p:cNvPr>
          <p:cNvSpPr txBox="1"/>
          <p:nvPr/>
        </p:nvSpPr>
        <p:spPr>
          <a:xfrm>
            <a:off x="10693779" y="4270273"/>
            <a:ext cx="8917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E229FBA-B880-47B8-A3DA-50840CED4AF6}"/>
              </a:ext>
            </a:extLst>
          </p:cNvPr>
          <p:cNvCxnSpPr>
            <a:cxnSpLocks/>
          </p:cNvCxnSpPr>
          <p:nvPr/>
        </p:nvCxnSpPr>
        <p:spPr>
          <a:xfrm flipH="1">
            <a:off x="10284912" y="4690961"/>
            <a:ext cx="400949" cy="2549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23617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7200" y="558232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7.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시설위치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943600" y="354785"/>
            <a:ext cx="12344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 데이터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5.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청주시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유적지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문화재현황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.csv </a:t>
            </a: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.청주시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시장현황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.csv</a:t>
            </a: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8.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청주시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공원현황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.csv</a:t>
            </a: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25.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청주시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공공기관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및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주요지점현황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.csv</a:t>
            </a: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산림청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도시숨가로수관리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가로수 현황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_20221231.csv(</a:t>
            </a:r>
            <a:r>
              <a:rPr lang="ko-KR" altLang="en-US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공공데이터포털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산림청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도시숲가로수관리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가로수 현황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https://www.data.go.kr/data/15120900/fileData.do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06866" y="1866899"/>
            <a:ext cx="10828734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457200" y="1943100"/>
            <a:ext cx="61507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시설관련 데이터들 전부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 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7486874" y="1943100"/>
            <a:ext cx="84389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시설데이터 일괄 시각화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활성화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비활성화 컨트롤 가능하도록 </a:t>
            </a:r>
            <a:r>
              <a:rPr lang="en-US" altLang="ko-KR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LayerControl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FF0B28-D6BE-4A34-859A-098856B8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50" y="2312432"/>
            <a:ext cx="6514676" cy="12956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41AEE4-E2A2-4607-A4E9-AD690BE9A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50" y="3664153"/>
            <a:ext cx="6514676" cy="17039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360F0D-833D-4B99-844F-0D0A7C33B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51" y="5424191"/>
            <a:ext cx="6514676" cy="13433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8260C2-D88F-4514-B27B-45A0BBC0F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50" y="6828461"/>
            <a:ext cx="6514676" cy="13266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B1CE00-4DFF-4AD9-9C32-C33A68D8B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74" y="8237955"/>
            <a:ext cx="6514676" cy="13902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67954A-1031-40FD-89E5-F4A5CB4DFC2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" t="4074" r="3134" b="2592"/>
          <a:stretch/>
        </p:blipFill>
        <p:spPr>
          <a:xfrm>
            <a:off x="7484332" y="2332335"/>
            <a:ext cx="5317268" cy="7295875"/>
          </a:xfrm>
          <a:prstGeom prst="rect">
            <a:avLst/>
          </a:prstGeom>
        </p:spPr>
      </p:pic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DA55064A-7F36-42FD-9461-C7229F446DD1}"/>
              </a:ext>
            </a:extLst>
          </p:cNvPr>
          <p:cNvSpPr/>
          <p:nvPr/>
        </p:nvSpPr>
        <p:spPr>
          <a:xfrm rot="5400000">
            <a:off x="12854495" y="5355987"/>
            <a:ext cx="522171" cy="42401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82D2FADD-6977-434C-B4D2-52EDB8FF6D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05952" y="2328923"/>
            <a:ext cx="4353997" cy="72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91639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801AAC67-46E6-47B2-80CF-24D2FD029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5830" y="1850623"/>
            <a:ext cx="3652110" cy="618155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94693CB-8CC9-4F73-B859-314DB89B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370" y="1818569"/>
            <a:ext cx="3352800" cy="664203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5163" y="539898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7.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시설위치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58ED7E-478E-4719-B01F-E70BC85C4FA5}"/>
              </a:ext>
            </a:extLst>
          </p:cNvPr>
          <p:cNvSpPr/>
          <p:nvPr/>
        </p:nvSpPr>
        <p:spPr>
          <a:xfrm>
            <a:off x="128249" y="9976988"/>
            <a:ext cx="64123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visualization/7.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시설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시설위치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83326DD-CD4B-4306-BF98-4010CDF03522}"/>
              </a:ext>
            </a:extLst>
          </p:cNvPr>
          <p:cNvSpPr/>
          <p:nvPr/>
        </p:nvSpPr>
        <p:spPr>
          <a:xfrm>
            <a:off x="5943600" y="495300"/>
            <a:ext cx="2438400" cy="9791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53DC899-CC69-4AFD-9DBA-D19CA8C0B79E}"/>
              </a:ext>
            </a:extLst>
          </p:cNvPr>
          <p:cNvSpPr/>
          <p:nvPr/>
        </p:nvSpPr>
        <p:spPr>
          <a:xfrm>
            <a:off x="6235782" y="639092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5E455C8-FDAB-4578-B22A-21F44ABFAF4C}"/>
              </a:ext>
            </a:extLst>
          </p:cNvPr>
          <p:cNvSpPr/>
          <p:nvPr/>
        </p:nvSpPr>
        <p:spPr>
          <a:xfrm>
            <a:off x="6235782" y="1061700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BA3C68-62EF-4552-A435-8A997DCFEE04}"/>
              </a:ext>
            </a:extLst>
          </p:cNvPr>
          <p:cNvSpPr txBox="1"/>
          <p:nvPr/>
        </p:nvSpPr>
        <p:spPr>
          <a:xfrm>
            <a:off x="6553614" y="632506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E3ACB2E-D015-4A18-A146-A4A799712093}"/>
              </a:ext>
            </a:extLst>
          </p:cNvPr>
          <p:cNvSpPr txBox="1"/>
          <p:nvPr/>
        </p:nvSpPr>
        <p:spPr>
          <a:xfrm>
            <a:off x="6553614" y="1027774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FF3B50-A4F2-4C5E-A480-E5F022367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140" y="1818570"/>
            <a:ext cx="3352800" cy="6626311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9F05495-288A-45A5-8CF3-AA1BB71A18E5}"/>
              </a:ext>
            </a:extLst>
          </p:cNvPr>
          <p:cNvSpPr/>
          <p:nvPr/>
        </p:nvSpPr>
        <p:spPr>
          <a:xfrm>
            <a:off x="2195570" y="7467482"/>
            <a:ext cx="1541370" cy="9791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3CC731E-A7C8-4862-83A6-9867F39329B0}"/>
              </a:ext>
            </a:extLst>
          </p:cNvPr>
          <p:cNvSpPr/>
          <p:nvPr/>
        </p:nvSpPr>
        <p:spPr>
          <a:xfrm>
            <a:off x="2314679" y="7541682"/>
            <a:ext cx="316323" cy="304628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285FCA-4694-43BA-9237-593ADA184736}"/>
              </a:ext>
            </a:extLst>
          </p:cNvPr>
          <p:cNvSpPr txBox="1"/>
          <p:nvPr/>
        </p:nvSpPr>
        <p:spPr>
          <a:xfrm>
            <a:off x="2682440" y="7570126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도시공원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918DD9-8D0B-4EA3-BD9D-5179822A4C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40" y="7971055"/>
            <a:ext cx="381000" cy="381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D18227A-EC28-45FD-87D5-DB9193B5E921}"/>
              </a:ext>
            </a:extLst>
          </p:cNvPr>
          <p:cNvSpPr txBox="1"/>
          <p:nvPr/>
        </p:nvSpPr>
        <p:spPr>
          <a:xfrm>
            <a:off x="2721807" y="7984599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998EDF-D056-40E1-A8B6-942A4B946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600" y="1818570"/>
            <a:ext cx="3352800" cy="6658563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8257ABF-9394-4326-BA98-852E3FE8F6BD}"/>
              </a:ext>
            </a:extLst>
          </p:cNvPr>
          <p:cNvSpPr/>
          <p:nvPr/>
        </p:nvSpPr>
        <p:spPr>
          <a:xfrm>
            <a:off x="5798000" y="7449776"/>
            <a:ext cx="1284940" cy="10108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CF419A-013A-471A-B6E4-67FEDC6D263C}"/>
              </a:ext>
            </a:extLst>
          </p:cNvPr>
          <p:cNvSpPr txBox="1"/>
          <p:nvPr/>
        </p:nvSpPr>
        <p:spPr>
          <a:xfrm>
            <a:off x="6265497" y="7570126"/>
            <a:ext cx="66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시장*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941DB43-CF84-47C9-8724-93E06C3B94B8}"/>
              </a:ext>
            </a:extLst>
          </p:cNvPr>
          <p:cNvSpPr/>
          <p:nvPr/>
        </p:nvSpPr>
        <p:spPr>
          <a:xfrm>
            <a:off x="5873587" y="7556365"/>
            <a:ext cx="316323" cy="30462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475E264-F588-47F2-8F33-F5EDDB8E4CAE}"/>
              </a:ext>
            </a:extLst>
          </p:cNvPr>
          <p:cNvSpPr/>
          <p:nvPr/>
        </p:nvSpPr>
        <p:spPr>
          <a:xfrm>
            <a:off x="9372600" y="7908680"/>
            <a:ext cx="1291740" cy="55192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F927F6-63D8-437C-ABF0-31B3DA55941E}"/>
              </a:ext>
            </a:extLst>
          </p:cNvPr>
          <p:cNvSpPr txBox="1"/>
          <p:nvPr/>
        </p:nvSpPr>
        <p:spPr>
          <a:xfrm>
            <a:off x="9824290" y="8013501"/>
            <a:ext cx="837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1EBC12-F980-4372-B630-816E1A4814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187" y="8032178"/>
            <a:ext cx="307777" cy="307777"/>
          </a:xfrm>
          <a:prstGeom prst="rect">
            <a:avLst/>
          </a:prstGeom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1D6CF89-1FC8-423F-A79B-1CBC83C11702}"/>
              </a:ext>
            </a:extLst>
          </p:cNvPr>
          <p:cNvSpPr/>
          <p:nvPr/>
        </p:nvSpPr>
        <p:spPr>
          <a:xfrm>
            <a:off x="12907987" y="7476650"/>
            <a:ext cx="3738626" cy="9791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12838D-D3D9-4092-A1EC-3B94FEAB92BB}"/>
              </a:ext>
            </a:extLst>
          </p:cNvPr>
          <p:cNvSpPr txBox="1"/>
          <p:nvPr/>
        </p:nvSpPr>
        <p:spPr>
          <a:xfrm>
            <a:off x="13731433" y="7597001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행정기관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4304A2-9DE7-4760-94D1-60A8A2923F2F}"/>
              </a:ext>
            </a:extLst>
          </p:cNvPr>
          <p:cNvSpPr txBox="1"/>
          <p:nvPr/>
        </p:nvSpPr>
        <p:spPr>
          <a:xfrm>
            <a:off x="13735933" y="8009124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금융기관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757B47-9C7B-4220-A06D-58C5FFEFD8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655" y="7981439"/>
            <a:ext cx="381000" cy="381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F493D6-B0C1-48E8-A713-9880C185A5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211" y="7555223"/>
            <a:ext cx="382256" cy="3822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61A7259-A4C9-490F-BB4D-B4A28F4235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763" y="7977829"/>
            <a:ext cx="381000" cy="381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32E75A0-6765-4D3C-BC8D-C48BB1339ED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10" y="7998207"/>
            <a:ext cx="299310" cy="29931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5FC35BD-7C19-4BFF-A370-957A31E58E1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194" y="7597193"/>
            <a:ext cx="349922" cy="34992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EDBA23D-2189-4420-B179-84B46B2B8EA1}"/>
              </a:ext>
            </a:extLst>
          </p:cNvPr>
          <p:cNvSpPr txBox="1"/>
          <p:nvPr/>
        </p:nvSpPr>
        <p:spPr>
          <a:xfrm>
            <a:off x="6176423" y="7993973"/>
            <a:ext cx="114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CE069B-EC1D-458A-902B-14466107FEDE}"/>
              </a:ext>
            </a:extLst>
          </p:cNvPr>
          <p:cNvSpPr txBox="1"/>
          <p:nvPr/>
        </p:nvSpPr>
        <p:spPr>
          <a:xfrm>
            <a:off x="15316614" y="8009124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종합병원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5368DA-9470-4AC2-9278-3677775DC15A}"/>
              </a:ext>
            </a:extLst>
          </p:cNvPr>
          <p:cNvSpPr txBox="1"/>
          <p:nvPr/>
        </p:nvSpPr>
        <p:spPr>
          <a:xfrm>
            <a:off x="15348991" y="7597001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언론기관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3DF1554-027A-43F1-935B-052F198C0CBF}"/>
              </a:ext>
            </a:extLst>
          </p:cNvPr>
          <p:cNvSpPr/>
          <p:nvPr/>
        </p:nvSpPr>
        <p:spPr>
          <a:xfrm>
            <a:off x="13169001" y="9182100"/>
            <a:ext cx="2979085" cy="95503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44D394F-86EF-4C19-B620-586C384CCBB5}"/>
              </a:ext>
            </a:extLst>
          </p:cNvPr>
          <p:cNvSpPr txBox="1"/>
          <p:nvPr/>
        </p:nvSpPr>
        <p:spPr>
          <a:xfrm>
            <a:off x="12495975" y="9330657"/>
            <a:ext cx="4300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대부분의 공공기관은 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성안길을 따라 분포되어 있음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E2D0FD5-D09B-40D5-BADC-2A38F6DA2733}"/>
              </a:ext>
            </a:extLst>
          </p:cNvPr>
          <p:cNvSpPr txBox="1"/>
          <p:nvPr/>
        </p:nvSpPr>
        <p:spPr>
          <a:xfrm>
            <a:off x="2619598" y="8538635"/>
            <a:ext cx="2939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공원 및 가로수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E7C8F4-1E04-4A67-8CC7-F71788BD4D53}"/>
              </a:ext>
            </a:extLst>
          </p:cNvPr>
          <p:cNvSpPr txBox="1"/>
          <p:nvPr/>
        </p:nvSpPr>
        <p:spPr>
          <a:xfrm>
            <a:off x="6440470" y="8545899"/>
            <a:ext cx="2220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4" name="Object 10">
            <a:extLst>
              <a:ext uri="{FF2B5EF4-FFF2-40B4-BE49-F238E27FC236}">
                <a16:creationId xmlns:a16="http://schemas.microsoft.com/office/drawing/2014/main" id="{F15ACBCC-A322-4C35-9A4C-775A93EC70F0}"/>
              </a:ext>
            </a:extLst>
          </p:cNvPr>
          <p:cNvSpPr txBox="1"/>
          <p:nvPr/>
        </p:nvSpPr>
        <p:spPr>
          <a:xfrm>
            <a:off x="151943" y="9699194"/>
            <a:ext cx="6930997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circle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크기는 시장 면적을 계산하여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radius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값을 도출한 후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크기를 반영하여 시각화 하였음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2F47ABD-BF39-4190-8ECC-7C8A2961AF94}"/>
              </a:ext>
            </a:extLst>
          </p:cNvPr>
          <p:cNvSpPr txBox="1"/>
          <p:nvPr/>
        </p:nvSpPr>
        <p:spPr>
          <a:xfrm>
            <a:off x="9661997" y="8538635"/>
            <a:ext cx="27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유적지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5C222F-5DA5-4812-84D8-2D3188A02C72}"/>
              </a:ext>
            </a:extLst>
          </p:cNvPr>
          <p:cNvSpPr txBox="1"/>
          <p:nvPr/>
        </p:nvSpPr>
        <p:spPr>
          <a:xfrm>
            <a:off x="13736452" y="8538635"/>
            <a:ext cx="2168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공공기관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1CE366ED-E07E-452B-86DE-F5B888D050D2}"/>
              </a:ext>
            </a:extLst>
          </p:cNvPr>
          <p:cNvSpPr/>
          <p:nvPr/>
        </p:nvSpPr>
        <p:spPr>
          <a:xfrm rot="21208462">
            <a:off x="10269020" y="5132363"/>
            <a:ext cx="2048160" cy="1538662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E553B44-CBAC-4EE7-93B4-FA45DD20F4DE}"/>
              </a:ext>
            </a:extLst>
          </p:cNvPr>
          <p:cNvSpPr/>
          <p:nvPr/>
        </p:nvSpPr>
        <p:spPr>
          <a:xfrm>
            <a:off x="9387688" y="7071519"/>
            <a:ext cx="1461960" cy="69475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67313E8-47FA-4161-9150-31C79623939D}"/>
              </a:ext>
            </a:extLst>
          </p:cNvPr>
          <p:cNvCxnSpPr>
            <a:cxnSpLocks/>
          </p:cNvCxnSpPr>
          <p:nvPr/>
        </p:nvCxnSpPr>
        <p:spPr>
          <a:xfrm flipH="1">
            <a:off x="10243219" y="6733318"/>
            <a:ext cx="251807" cy="3195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bject 40">
            <a:extLst>
              <a:ext uri="{FF2B5EF4-FFF2-40B4-BE49-F238E27FC236}">
                <a16:creationId xmlns:a16="http://schemas.microsoft.com/office/drawing/2014/main" id="{1668D2A6-FFB6-4F0A-A25C-FD81E8632D27}"/>
              </a:ext>
            </a:extLst>
          </p:cNvPr>
          <p:cNvSpPr txBox="1"/>
          <p:nvPr/>
        </p:nvSpPr>
        <p:spPr>
          <a:xfrm>
            <a:off x="9333927" y="7114344"/>
            <a:ext cx="155839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역사문화전경</a:t>
            </a:r>
            <a:endParaRPr lang="en-US" altLang="ko-KR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보존지역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ECB84781-AB71-4AFC-A6CA-FE3E9933CFAB}"/>
              </a:ext>
            </a:extLst>
          </p:cNvPr>
          <p:cNvSpPr/>
          <p:nvPr/>
        </p:nvSpPr>
        <p:spPr>
          <a:xfrm>
            <a:off x="8139864" y="8154830"/>
            <a:ext cx="1148949" cy="39892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8411CE91-CB3D-4C24-899F-248E2D9B3981}"/>
              </a:ext>
            </a:extLst>
          </p:cNvPr>
          <p:cNvCxnSpPr>
            <a:cxnSpLocks/>
          </p:cNvCxnSpPr>
          <p:nvPr/>
        </p:nvCxnSpPr>
        <p:spPr>
          <a:xfrm flipH="1" flipV="1">
            <a:off x="8032373" y="8009124"/>
            <a:ext cx="349627" cy="13873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bject 40">
            <a:extLst>
              <a:ext uri="{FF2B5EF4-FFF2-40B4-BE49-F238E27FC236}">
                <a16:creationId xmlns:a16="http://schemas.microsoft.com/office/drawing/2014/main" id="{F16D2E5A-8272-419E-A54D-924D4ADD2197}"/>
              </a:ext>
            </a:extLst>
          </p:cNvPr>
          <p:cNvSpPr txBox="1"/>
          <p:nvPr/>
        </p:nvSpPr>
        <p:spPr>
          <a:xfrm>
            <a:off x="8058741" y="8200081"/>
            <a:ext cx="13098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육거리시장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1383783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5181600" y="4543335"/>
            <a:ext cx="84582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3</a:t>
            </a:r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.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원도심 활성화 방안 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135590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80772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3788" y="506028"/>
            <a:ext cx="777581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1.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노후건물 리모델링 </a:t>
            </a:r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재건축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B34839-FCE6-4FE6-A16A-AFA0C4DD4B09}"/>
              </a:ext>
            </a:extLst>
          </p:cNvPr>
          <p:cNvSpPr/>
          <p:nvPr/>
        </p:nvSpPr>
        <p:spPr>
          <a:xfrm>
            <a:off x="1295400" y="1792196"/>
            <a:ext cx="3251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건물년수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ko-KR" altLang="en-US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7E00674-041E-40E3-9A4D-CC0BCE1D8422}"/>
              </a:ext>
            </a:extLst>
          </p:cNvPr>
          <p:cNvSpPr/>
          <p:nvPr/>
        </p:nvSpPr>
        <p:spPr>
          <a:xfrm>
            <a:off x="11480088" y="4152900"/>
            <a:ext cx="5964891" cy="2057399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961A8A-97B1-4F33-B783-A9CDD3D9EC99}"/>
              </a:ext>
            </a:extLst>
          </p:cNvPr>
          <p:cNvSpPr txBox="1"/>
          <p:nvPr/>
        </p:nvSpPr>
        <p:spPr>
          <a:xfrm>
            <a:off x="11053950" y="4907814"/>
            <a:ext cx="672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 해제 이후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 및 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도시경관을 고려한 리모델링 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재건축사업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Object 32">
            <a:extLst>
              <a:ext uri="{FF2B5EF4-FFF2-40B4-BE49-F238E27FC236}">
                <a16:creationId xmlns:a16="http://schemas.microsoft.com/office/drawing/2014/main" id="{1A47ED9D-18FA-4323-817D-ED68698ABD4F}"/>
              </a:ext>
            </a:extLst>
          </p:cNvPr>
          <p:cNvSpPr txBox="1"/>
          <p:nvPr/>
        </p:nvSpPr>
        <p:spPr>
          <a:xfrm>
            <a:off x="12908862" y="4359194"/>
            <a:ext cx="27432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해결방안</a:t>
            </a:r>
            <a:endParaRPr lang="en-US" altLang="ko-KR" sz="28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76456C3-8378-4F60-BD4E-EBDA2B312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89014"/>
            <a:ext cx="4672686" cy="5716386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3D44D1F-C989-4623-866D-B4300DBFCD83}"/>
              </a:ext>
            </a:extLst>
          </p:cNvPr>
          <p:cNvSpPr/>
          <p:nvPr/>
        </p:nvSpPr>
        <p:spPr>
          <a:xfrm>
            <a:off x="306046" y="7962901"/>
            <a:ext cx="4672686" cy="914399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40">
            <a:extLst>
              <a:ext uri="{FF2B5EF4-FFF2-40B4-BE49-F238E27FC236}">
                <a16:creationId xmlns:a16="http://schemas.microsoft.com/office/drawing/2014/main" id="{764C0F30-5065-421C-B1E4-4FD9961FEC95}"/>
              </a:ext>
            </a:extLst>
          </p:cNvPr>
          <p:cNvSpPr txBox="1"/>
          <p:nvPr/>
        </p:nvSpPr>
        <p:spPr>
          <a:xfrm>
            <a:off x="254332" y="8009087"/>
            <a:ext cx="47244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노후건축물 및 </a:t>
            </a:r>
            <a:endParaRPr lang="en-US" altLang="ko-KR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불량건축물의 비율이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90%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차지</a:t>
            </a:r>
            <a:endParaRPr lang="en-US" altLang="ko-KR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41ADF36-9E8D-49F6-88A8-689295BAD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988" y="2168544"/>
            <a:ext cx="1534098" cy="21367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A99647D-12FA-4FEF-A626-D06B4CECB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647" y="2189015"/>
            <a:ext cx="4724400" cy="571638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A128AEC-81F2-44F2-BA64-1C1E4794A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174" y="2189015"/>
            <a:ext cx="1534098" cy="2116286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02C622F-2DEB-4106-BA0B-BB1F865037B4}"/>
              </a:ext>
            </a:extLst>
          </p:cNvPr>
          <p:cNvSpPr/>
          <p:nvPr/>
        </p:nvSpPr>
        <p:spPr>
          <a:xfrm>
            <a:off x="5093614" y="7962901"/>
            <a:ext cx="4672686" cy="914399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40">
            <a:extLst>
              <a:ext uri="{FF2B5EF4-FFF2-40B4-BE49-F238E27FC236}">
                <a16:creationId xmlns:a16="http://schemas.microsoft.com/office/drawing/2014/main" id="{57FE3B5F-6BDC-43F7-9CD0-FAC64D799F27}"/>
              </a:ext>
            </a:extLst>
          </p:cNvPr>
          <p:cNvSpPr txBox="1"/>
          <p:nvPr/>
        </p:nvSpPr>
        <p:spPr>
          <a:xfrm>
            <a:off x="5041900" y="8009087"/>
            <a:ext cx="47244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95%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건물이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4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 이하의 저층건물로 구성되어 있음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EA6613-4376-4240-BA79-1316B2E28060}"/>
              </a:ext>
            </a:extLst>
          </p:cNvPr>
          <p:cNvSpPr/>
          <p:nvPr/>
        </p:nvSpPr>
        <p:spPr>
          <a:xfrm>
            <a:off x="5942935" y="1761112"/>
            <a:ext cx="3251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ko-KR" altLang="en-US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D6FDD293-EDF5-48C7-A2EF-19333E07335D}"/>
              </a:ext>
            </a:extLst>
          </p:cNvPr>
          <p:cNvSpPr/>
          <p:nvPr/>
        </p:nvSpPr>
        <p:spPr>
          <a:xfrm rot="5400000">
            <a:off x="10107082" y="4671368"/>
            <a:ext cx="1045390" cy="108949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10555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8153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3788" y="506028"/>
            <a:ext cx="7543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2.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주차공간 확보 </a:t>
            </a:r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주차장 개편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99BFF850-73DC-4F73-B750-D2D596AE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2324100"/>
            <a:ext cx="5233988" cy="7086600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376A5CD-4A4E-491B-B682-C3F54A333B40}"/>
              </a:ext>
            </a:extLst>
          </p:cNvPr>
          <p:cNvSpPr/>
          <p:nvPr/>
        </p:nvSpPr>
        <p:spPr>
          <a:xfrm>
            <a:off x="2602706" y="5357796"/>
            <a:ext cx="1143000" cy="11777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F22B5FA-CE89-4115-9DBB-6AD0546E19FD}"/>
              </a:ext>
            </a:extLst>
          </p:cNvPr>
          <p:cNvSpPr/>
          <p:nvPr/>
        </p:nvSpPr>
        <p:spPr>
          <a:xfrm>
            <a:off x="1524001" y="7138267"/>
            <a:ext cx="3581400" cy="15931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0D763F6-B59D-40DA-9E63-6B0DC6EEDC9D}"/>
              </a:ext>
            </a:extLst>
          </p:cNvPr>
          <p:cNvCxnSpPr>
            <a:cxnSpLocks/>
          </p:cNvCxnSpPr>
          <p:nvPr/>
        </p:nvCxnSpPr>
        <p:spPr>
          <a:xfrm flipH="1">
            <a:off x="5105401" y="7406400"/>
            <a:ext cx="9667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2CC0B704-1A13-48A7-812C-D4C7489D25D0}"/>
              </a:ext>
            </a:extLst>
          </p:cNvPr>
          <p:cNvSpPr/>
          <p:nvPr/>
        </p:nvSpPr>
        <p:spPr>
          <a:xfrm>
            <a:off x="6060930" y="7262988"/>
            <a:ext cx="3768870" cy="134374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Object 40">
            <a:extLst>
              <a:ext uri="{FF2B5EF4-FFF2-40B4-BE49-F238E27FC236}">
                <a16:creationId xmlns:a16="http://schemas.microsoft.com/office/drawing/2014/main" id="{275FCCBC-5806-4BCC-9911-D72909156F8B}"/>
              </a:ext>
            </a:extLst>
          </p:cNvPr>
          <p:cNvSpPr txBox="1"/>
          <p:nvPr/>
        </p:nvSpPr>
        <p:spPr>
          <a:xfrm>
            <a:off x="6142759" y="7396253"/>
            <a:ext cx="361647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구역에 비해 육거리시장의  부근 주차장이 적음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육거리시장 부근은 교통량 및 유동인구가 높은 지역이기 때문에 주차장의 증설이 요구됨 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D159E8E2-0FDA-4AFC-8FEB-FC3E9EBA4CE5}"/>
              </a:ext>
            </a:extLst>
          </p:cNvPr>
          <p:cNvCxnSpPr>
            <a:cxnSpLocks/>
          </p:cNvCxnSpPr>
          <p:nvPr/>
        </p:nvCxnSpPr>
        <p:spPr>
          <a:xfrm flipH="1">
            <a:off x="3581400" y="4519731"/>
            <a:ext cx="2830660" cy="8380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3587394D-C8D8-4365-91B6-4F7A230FC425}"/>
              </a:ext>
            </a:extLst>
          </p:cNvPr>
          <p:cNvSpPr/>
          <p:nvPr/>
        </p:nvSpPr>
        <p:spPr>
          <a:xfrm>
            <a:off x="6060930" y="4519731"/>
            <a:ext cx="3768870" cy="115716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Object 40">
            <a:extLst>
              <a:ext uri="{FF2B5EF4-FFF2-40B4-BE49-F238E27FC236}">
                <a16:creationId xmlns:a16="http://schemas.microsoft.com/office/drawing/2014/main" id="{38A1FAF0-029A-402C-AE34-F42F2CD3A525}"/>
              </a:ext>
            </a:extLst>
          </p:cNvPr>
          <p:cNvSpPr txBox="1"/>
          <p:nvPr/>
        </p:nvSpPr>
        <p:spPr>
          <a:xfrm>
            <a:off x="6217117" y="4590483"/>
            <a:ext cx="345649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로데오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거리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부근의 주차장 공급이 수요량에 비해 부족하여 것으로 예상됨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B34839-FCE6-4FE6-A16A-AFA0C4DD4B09}"/>
              </a:ext>
            </a:extLst>
          </p:cNvPr>
          <p:cNvSpPr/>
          <p:nvPr/>
        </p:nvSpPr>
        <p:spPr>
          <a:xfrm>
            <a:off x="1548273" y="1927982"/>
            <a:ext cx="3251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불법주정차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</a:t>
            </a:r>
            <a:endParaRPr lang="ko-KR" altLang="en-US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7E00674-041E-40E3-9A4D-CC0BCE1D8422}"/>
              </a:ext>
            </a:extLst>
          </p:cNvPr>
          <p:cNvSpPr/>
          <p:nvPr/>
        </p:nvSpPr>
        <p:spPr>
          <a:xfrm>
            <a:off x="10747808" y="4381500"/>
            <a:ext cx="7387792" cy="3428999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961A8A-97B1-4F33-B783-A9CDD3D9EC99}"/>
              </a:ext>
            </a:extLst>
          </p:cNvPr>
          <p:cNvSpPr txBox="1"/>
          <p:nvPr/>
        </p:nvSpPr>
        <p:spPr>
          <a:xfrm>
            <a:off x="11080062" y="5354588"/>
            <a:ext cx="6723283" cy="166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 밀집지역 쌈지주차장 확충 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공공기관 부설주차장 야간개방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공영주차장 확충 및 장기주차 제한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A05941-3DAD-411E-BC27-BD2F7346E1F3}"/>
              </a:ext>
            </a:extLst>
          </p:cNvPr>
          <p:cNvCxnSpPr>
            <a:cxnSpLocks/>
          </p:cNvCxnSpPr>
          <p:nvPr/>
        </p:nvCxnSpPr>
        <p:spPr>
          <a:xfrm>
            <a:off x="9829800" y="4686300"/>
            <a:ext cx="879114" cy="682592"/>
          </a:xfrm>
          <a:prstGeom prst="straightConnector1">
            <a:avLst/>
          </a:prstGeom>
          <a:ln w="57150">
            <a:solidFill>
              <a:srgbClr val="0015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5AA978F-1113-44BC-8FDB-021B724F8A47}"/>
              </a:ext>
            </a:extLst>
          </p:cNvPr>
          <p:cNvCxnSpPr>
            <a:cxnSpLocks/>
          </p:cNvCxnSpPr>
          <p:nvPr/>
        </p:nvCxnSpPr>
        <p:spPr>
          <a:xfrm flipV="1">
            <a:off x="9759229" y="6819900"/>
            <a:ext cx="949685" cy="530306"/>
          </a:xfrm>
          <a:prstGeom prst="straightConnector1">
            <a:avLst/>
          </a:prstGeom>
          <a:ln w="57150">
            <a:solidFill>
              <a:srgbClr val="0015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bject 32">
            <a:extLst>
              <a:ext uri="{FF2B5EF4-FFF2-40B4-BE49-F238E27FC236}">
                <a16:creationId xmlns:a16="http://schemas.microsoft.com/office/drawing/2014/main" id="{1A47ED9D-18FA-4323-817D-ED68698ABD4F}"/>
              </a:ext>
            </a:extLst>
          </p:cNvPr>
          <p:cNvSpPr txBox="1"/>
          <p:nvPr/>
        </p:nvSpPr>
        <p:spPr>
          <a:xfrm>
            <a:off x="12947864" y="4710926"/>
            <a:ext cx="27432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해결방안</a:t>
            </a:r>
            <a:endParaRPr lang="en-US" altLang="ko-KR" sz="28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413950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92202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3788" y="506028"/>
            <a:ext cx="884261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3.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도심녹지공간 확대 및 가로수 관리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7E00674-041E-40E3-9A4D-CC0BCE1D8422}"/>
              </a:ext>
            </a:extLst>
          </p:cNvPr>
          <p:cNvSpPr/>
          <p:nvPr/>
        </p:nvSpPr>
        <p:spPr>
          <a:xfrm>
            <a:off x="9628655" y="4305300"/>
            <a:ext cx="6601945" cy="274320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961A8A-97B1-4F33-B783-A9CDD3D9EC99}"/>
              </a:ext>
            </a:extLst>
          </p:cNvPr>
          <p:cNvSpPr txBox="1"/>
          <p:nvPr/>
        </p:nvSpPr>
        <p:spPr>
          <a:xfrm>
            <a:off x="9507317" y="5242629"/>
            <a:ext cx="6723283" cy="111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4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무심천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주변 녹지 확대 및 시민공원 증설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사거리 부근 및 원도심 바깥구역 가로수 확대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Object 32">
            <a:extLst>
              <a:ext uri="{FF2B5EF4-FFF2-40B4-BE49-F238E27FC236}">
                <a16:creationId xmlns:a16="http://schemas.microsoft.com/office/drawing/2014/main" id="{1A47ED9D-18FA-4323-817D-ED68698ABD4F}"/>
              </a:ext>
            </a:extLst>
          </p:cNvPr>
          <p:cNvSpPr txBox="1"/>
          <p:nvPr/>
        </p:nvSpPr>
        <p:spPr>
          <a:xfrm>
            <a:off x="11497358" y="4610100"/>
            <a:ext cx="27432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제안사항</a:t>
            </a:r>
            <a:endParaRPr lang="en-US" altLang="ko-KR" sz="28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46AB350-7742-4C6D-AEE3-692E413C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91" y="2308961"/>
            <a:ext cx="4809285" cy="74360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84DAB7E-4F2E-4C1A-9C37-106DB6523012}"/>
              </a:ext>
            </a:extLst>
          </p:cNvPr>
          <p:cNvSpPr txBox="1"/>
          <p:nvPr/>
        </p:nvSpPr>
        <p:spPr>
          <a:xfrm>
            <a:off x="2878640" y="1913969"/>
            <a:ext cx="2939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공원 및 가로수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F229961D-F274-49D0-A6F7-AB135DF24A8E}"/>
              </a:ext>
            </a:extLst>
          </p:cNvPr>
          <p:cNvSpPr/>
          <p:nvPr/>
        </p:nvSpPr>
        <p:spPr>
          <a:xfrm rot="5400000">
            <a:off x="7650407" y="5121447"/>
            <a:ext cx="1045390" cy="108949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E50D809-A13D-4188-ABEA-9C3F031B358C}"/>
              </a:ext>
            </a:extLst>
          </p:cNvPr>
          <p:cNvSpPr/>
          <p:nvPr/>
        </p:nvSpPr>
        <p:spPr>
          <a:xfrm>
            <a:off x="2115403" y="2333767"/>
            <a:ext cx="859809" cy="6502399"/>
          </a:xfrm>
          <a:custGeom>
            <a:avLst/>
            <a:gdLst>
              <a:gd name="connsiteX0" fmla="*/ 13648 w 859809"/>
              <a:gd name="connsiteY0" fmla="*/ 0 h 6502399"/>
              <a:gd name="connsiteX1" fmla="*/ 95534 w 859809"/>
              <a:gd name="connsiteY1" fmla="*/ 163773 h 6502399"/>
              <a:gd name="connsiteX2" fmla="*/ 163773 w 859809"/>
              <a:gd name="connsiteY2" fmla="*/ 245660 h 6502399"/>
              <a:gd name="connsiteX3" fmla="*/ 191069 w 859809"/>
              <a:gd name="connsiteY3" fmla="*/ 313899 h 6502399"/>
              <a:gd name="connsiteX4" fmla="*/ 218364 w 859809"/>
              <a:gd name="connsiteY4" fmla="*/ 368490 h 6502399"/>
              <a:gd name="connsiteX5" fmla="*/ 245660 w 859809"/>
              <a:gd name="connsiteY5" fmla="*/ 436729 h 6502399"/>
              <a:gd name="connsiteX6" fmla="*/ 272955 w 859809"/>
              <a:gd name="connsiteY6" fmla="*/ 477672 h 6502399"/>
              <a:gd name="connsiteX7" fmla="*/ 286603 w 859809"/>
              <a:gd name="connsiteY7" fmla="*/ 518615 h 6502399"/>
              <a:gd name="connsiteX8" fmla="*/ 341194 w 859809"/>
              <a:gd name="connsiteY8" fmla="*/ 627797 h 6502399"/>
              <a:gd name="connsiteX9" fmla="*/ 382137 w 859809"/>
              <a:gd name="connsiteY9" fmla="*/ 750627 h 6502399"/>
              <a:gd name="connsiteX10" fmla="*/ 409433 w 859809"/>
              <a:gd name="connsiteY10" fmla="*/ 873457 h 6502399"/>
              <a:gd name="connsiteX11" fmla="*/ 436728 w 859809"/>
              <a:gd name="connsiteY11" fmla="*/ 941696 h 6502399"/>
              <a:gd name="connsiteX12" fmla="*/ 450376 w 859809"/>
              <a:gd name="connsiteY12" fmla="*/ 982639 h 6502399"/>
              <a:gd name="connsiteX13" fmla="*/ 477672 w 859809"/>
              <a:gd name="connsiteY13" fmla="*/ 1023582 h 6502399"/>
              <a:gd name="connsiteX14" fmla="*/ 545910 w 859809"/>
              <a:gd name="connsiteY14" fmla="*/ 1119117 h 6502399"/>
              <a:gd name="connsiteX15" fmla="*/ 586854 w 859809"/>
              <a:gd name="connsiteY15" fmla="*/ 1296537 h 6502399"/>
              <a:gd name="connsiteX16" fmla="*/ 641445 w 859809"/>
              <a:gd name="connsiteY16" fmla="*/ 1405720 h 6502399"/>
              <a:gd name="connsiteX17" fmla="*/ 668740 w 859809"/>
              <a:gd name="connsiteY17" fmla="*/ 1473958 h 6502399"/>
              <a:gd name="connsiteX18" fmla="*/ 696036 w 859809"/>
              <a:gd name="connsiteY18" fmla="*/ 1624084 h 6502399"/>
              <a:gd name="connsiteX19" fmla="*/ 709684 w 859809"/>
              <a:gd name="connsiteY19" fmla="*/ 1733266 h 6502399"/>
              <a:gd name="connsiteX20" fmla="*/ 750627 w 859809"/>
              <a:gd name="connsiteY20" fmla="*/ 1869743 h 6502399"/>
              <a:gd name="connsiteX21" fmla="*/ 777922 w 859809"/>
              <a:gd name="connsiteY21" fmla="*/ 2033517 h 6502399"/>
              <a:gd name="connsiteX22" fmla="*/ 818866 w 859809"/>
              <a:gd name="connsiteY22" fmla="*/ 2169994 h 6502399"/>
              <a:gd name="connsiteX23" fmla="*/ 832513 w 859809"/>
              <a:gd name="connsiteY23" fmla="*/ 2374711 h 6502399"/>
              <a:gd name="connsiteX24" fmla="*/ 846161 w 859809"/>
              <a:gd name="connsiteY24" fmla="*/ 2415654 h 6502399"/>
              <a:gd name="connsiteX25" fmla="*/ 859809 w 859809"/>
              <a:gd name="connsiteY25" fmla="*/ 2634018 h 6502399"/>
              <a:gd name="connsiteX26" fmla="*/ 846161 w 859809"/>
              <a:gd name="connsiteY26" fmla="*/ 3411940 h 6502399"/>
              <a:gd name="connsiteX27" fmla="*/ 818866 w 859809"/>
              <a:gd name="connsiteY27" fmla="*/ 3548418 h 6502399"/>
              <a:gd name="connsiteX28" fmla="*/ 777922 w 859809"/>
              <a:gd name="connsiteY28" fmla="*/ 3603009 h 6502399"/>
              <a:gd name="connsiteX29" fmla="*/ 750627 w 859809"/>
              <a:gd name="connsiteY29" fmla="*/ 3684896 h 6502399"/>
              <a:gd name="connsiteX30" fmla="*/ 736979 w 859809"/>
              <a:gd name="connsiteY30" fmla="*/ 3725839 h 6502399"/>
              <a:gd name="connsiteX31" fmla="*/ 682388 w 859809"/>
              <a:gd name="connsiteY31" fmla="*/ 3821373 h 6502399"/>
              <a:gd name="connsiteX32" fmla="*/ 655093 w 859809"/>
              <a:gd name="connsiteY32" fmla="*/ 3903260 h 6502399"/>
              <a:gd name="connsiteX33" fmla="*/ 600501 w 859809"/>
              <a:gd name="connsiteY33" fmla="*/ 3985146 h 6502399"/>
              <a:gd name="connsiteX34" fmla="*/ 586854 w 859809"/>
              <a:gd name="connsiteY34" fmla="*/ 4026090 h 6502399"/>
              <a:gd name="connsiteX35" fmla="*/ 518615 w 859809"/>
              <a:gd name="connsiteY35" fmla="*/ 4107976 h 6502399"/>
              <a:gd name="connsiteX36" fmla="*/ 504967 w 859809"/>
              <a:gd name="connsiteY36" fmla="*/ 4148920 h 6502399"/>
              <a:gd name="connsiteX37" fmla="*/ 368490 w 859809"/>
              <a:gd name="connsiteY37" fmla="*/ 4271749 h 6502399"/>
              <a:gd name="connsiteX38" fmla="*/ 300251 w 859809"/>
              <a:gd name="connsiteY38" fmla="*/ 4380932 h 6502399"/>
              <a:gd name="connsiteX39" fmla="*/ 272955 w 859809"/>
              <a:gd name="connsiteY39" fmla="*/ 4462818 h 6502399"/>
              <a:gd name="connsiteX40" fmla="*/ 218364 w 859809"/>
              <a:gd name="connsiteY40" fmla="*/ 4572000 h 6502399"/>
              <a:gd name="connsiteX41" fmla="*/ 177421 w 859809"/>
              <a:gd name="connsiteY41" fmla="*/ 4681182 h 6502399"/>
              <a:gd name="connsiteX42" fmla="*/ 150125 w 859809"/>
              <a:gd name="connsiteY42" fmla="*/ 4763069 h 6502399"/>
              <a:gd name="connsiteX43" fmla="*/ 136478 w 859809"/>
              <a:gd name="connsiteY43" fmla="*/ 4804012 h 6502399"/>
              <a:gd name="connsiteX44" fmla="*/ 109182 w 859809"/>
              <a:gd name="connsiteY44" fmla="*/ 4844955 h 6502399"/>
              <a:gd name="connsiteX45" fmla="*/ 68239 w 859809"/>
              <a:gd name="connsiteY45" fmla="*/ 4967785 h 6502399"/>
              <a:gd name="connsiteX46" fmla="*/ 54591 w 859809"/>
              <a:gd name="connsiteY46" fmla="*/ 5008729 h 6502399"/>
              <a:gd name="connsiteX47" fmla="*/ 40943 w 859809"/>
              <a:gd name="connsiteY47" fmla="*/ 5049672 h 6502399"/>
              <a:gd name="connsiteX48" fmla="*/ 0 w 859809"/>
              <a:gd name="connsiteY48" fmla="*/ 5240740 h 6502399"/>
              <a:gd name="connsiteX49" fmla="*/ 13648 w 859809"/>
              <a:gd name="connsiteY49" fmla="*/ 5827594 h 6502399"/>
              <a:gd name="connsiteX50" fmla="*/ 27296 w 859809"/>
              <a:gd name="connsiteY50" fmla="*/ 5868537 h 6502399"/>
              <a:gd name="connsiteX51" fmla="*/ 136478 w 859809"/>
              <a:gd name="connsiteY51" fmla="*/ 5991367 h 6502399"/>
              <a:gd name="connsiteX52" fmla="*/ 163773 w 859809"/>
              <a:gd name="connsiteY52" fmla="*/ 6032311 h 6502399"/>
              <a:gd name="connsiteX53" fmla="*/ 300251 w 859809"/>
              <a:gd name="connsiteY53" fmla="*/ 6155140 h 6502399"/>
              <a:gd name="connsiteX54" fmla="*/ 354842 w 859809"/>
              <a:gd name="connsiteY54" fmla="*/ 6182436 h 6502399"/>
              <a:gd name="connsiteX55" fmla="*/ 436728 w 859809"/>
              <a:gd name="connsiteY55" fmla="*/ 6237027 h 6502399"/>
              <a:gd name="connsiteX56" fmla="*/ 477672 w 859809"/>
              <a:gd name="connsiteY56" fmla="*/ 6250675 h 6502399"/>
              <a:gd name="connsiteX57" fmla="*/ 559558 w 859809"/>
              <a:gd name="connsiteY57" fmla="*/ 6305266 h 6502399"/>
              <a:gd name="connsiteX58" fmla="*/ 682388 w 859809"/>
              <a:gd name="connsiteY58" fmla="*/ 6400800 h 6502399"/>
              <a:gd name="connsiteX59" fmla="*/ 764275 w 859809"/>
              <a:gd name="connsiteY59" fmla="*/ 6469039 h 6502399"/>
              <a:gd name="connsiteX60" fmla="*/ 805218 w 859809"/>
              <a:gd name="connsiteY60" fmla="*/ 6496334 h 6502399"/>
              <a:gd name="connsiteX61" fmla="*/ 764275 w 859809"/>
              <a:gd name="connsiteY61" fmla="*/ 6496334 h 650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859809" h="6502399">
                <a:moveTo>
                  <a:pt x="13648" y="0"/>
                </a:moveTo>
                <a:cubicBezTo>
                  <a:pt x="35848" y="66602"/>
                  <a:pt x="42620" y="110859"/>
                  <a:pt x="95534" y="163773"/>
                </a:cubicBezTo>
                <a:cubicBezTo>
                  <a:pt x="125718" y="193957"/>
                  <a:pt x="144772" y="207657"/>
                  <a:pt x="163773" y="245660"/>
                </a:cubicBezTo>
                <a:cubicBezTo>
                  <a:pt x="174729" y="267572"/>
                  <a:pt x="181119" y="291512"/>
                  <a:pt x="191069" y="313899"/>
                </a:cubicBezTo>
                <a:cubicBezTo>
                  <a:pt x="199332" y="332490"/>
                  <a:pt x="210101" y="349899"/>
                  <a:pt x="218364" y="368490"/>
                </a:cubicBezTo>
                <a:cubicBezTo>
                  <a:pt x="228314" y="390877"/>
                  <a:pt x="234704" y="414817"/>
                  <a:pt x="245660" y="436729"/>
                </a:cubicBezTo>
                <a:cubicBezTo>
                  <a:pt x="252995" y="451400"/>
                  <a:pt x="265620" y="463001"/>
                  <a:pt x="272955" y="477672"/>
                </a:cubicBezTo>
                <a:cubicBezTo>
                  <a:pt x="279389" y="490539"/>
                  <a:pt x="280650" y="505519"/>
                  <a:pt x="286603" y="518615"/>
                </a:cubicBezTo>
                <a:cubicBezTo>
                  <a:pt x="303441" y="555658"/>
                  <a:pt x="331325" y="588322"/>
                  <a:pt x="341194" y="627797"/>
                </a:cubicBezTo>
                <a:cubicBezTo>
                  <a:pt x="373900" y="758619"/>
                  <a:pt x="330745" y="596449"/>
                  <a:pt x="382137" y="750627"/>
                </a:cubicBezTo>
                <a:cubicBezTo>
                  <a:pt x="413642" y="845141"/>
                  <a:pt x="376981" y="765283"/>
                  <a:pt x="409433" y="873457"/>
                </a:cubicBezTo>
                <a:cubicBezTo>
                  <a:pt x="416473" y="896922"/>
                  <a:pt x="428126" y="918757"/>
                  <a:pt x="436728" y="941696"/>
                </a:cubicBezTo>
                <a:cubicBezTo>
                  <a:pt x="441779" y="955166"/>
                  <a:pt x="443942" y="969772"/>
                  <a:pt x="450376" y="982639"/>
                </a:cubicBezTo>
                <a:cubicBezTo>
                  <a:pt x="457712" y="997310"/>
                  <a:pt x="468573" y="1009934"/>
                  <a:pt x="477672" y="1023582"/>
                </a:cubicBezTo>
                <a:cubicBezTo>
                  <a:pt x="525527" y="1215014"/>
                  <a:pt x="441519" y="927734"/>
                  <a:pt x="545910" y="1119117"/>
                </a:cubicBezTo>
                <a:cubicBezTo>
                  <a:pt x="569021" y="1161487"/>
                  <a:pt x="571915" y="1246741"/>
                  <a:pt x="586854" y="1296537"/>
                </a:cubicBezTo>
                <a:cubicBezTo>
                  <a:pt x="622274" y="1414605"/>
                  <a:pt x="599198" y="1321226"/>
                  <a:pt x="641445" y="1405720"/>
                </a:cubicBezTo>
                <a:cubicBezTo>
                  <a:pt x="652401" y="1427632"/>
                  <a:pt x="660993" y="1450717"/>
                  <a:pt x="668740" y="1473958"/>
                </a:cubicBezTo>
                <a:cubicBezTo>
                  <a:pt x="684368" y="1520841"/>
                  <a:pt x="689721" y="1576721"/>
                  <a:pt x="696036" y="1624084"/>
                </a:cubicBezTo>
                <a:cubicBezTo>
                  <a:pt x="700883" y="1660439"/>
                  <a:pt x="701999" y="1697403"/>
                  <a:pt x="709684" y="1733266"/>
                </a:cubicBezTo>
                <a:cubicBezTo>
                  <a:pt x="752413" y="1932670"/>
                  <a:pt x="723806" y="1722227"/>
                  <a:pt x="750627" y="1869743"/>
                </a:cubicBezTo>
                <a:cubicBezTo>
                  <a:pt x="779108" y="2026387"/>
                  <a:pt x="749636" y="1906228"/>
                  <a:pt x="777922" y="2033517"/>
                </a:cubicBezTo>
                <a:cubicBezTo>
                  <a:pt x="791671" y="2095390"/>
                  <a:pt x="796187" y="2101959"/>
                  <a:pt x="818866" y="2169994"/>
                </a:cubicBezTo>
                <a:cubicBezTo>
                  <a:pt x="823415" y="2238233"/>
                  <a:pt x="824961" y="2306739"/>
                  <a:pt x="832513" y="2374711"/>
                </a:cubicBezTo>
                <a:cubicBezTo>
                  <a:pt x="834102" y="2389009"/>
                  <a:pt x="844655" y="2401347"/>
                  <a:pt x="846161" y="2415654"/>
                </a:cubicBezTo>
                <a:cubicBezTo>
                  <a:pt x="853796" y="2488183"/>
                  <a:pt x="855260" y="2561230"/>
                  <a:pt x="859809" y="2634018"/>
                </a:cubicBezTo>
                <a:cubicBezTo>
                  <a:pt x="855260" y="2893325"/>
                  <a:pt x="854390" y="3152723"/>
                  <a:pt x="846161" y="3411940"/>
                </a:cubicBezTo>
                <a:cubicBezTo>
                  <a:pt x="845929" y="3419254"/>
                  <a:pt x="828040" y="3530069"/>
                  <a:pt x="818866" y="3548418"/>
                </a:cubicBezTo>
                <a:cubicBezTo>
                  <a:pt x="808694" y="3568763"/>
                  <a:pt x="791570" y="3584812"/>
                  <a:pt x="777922" y="3603009"/>
                </a:cubicBezTo>
                <a:lnTo>
                  <a:pt x="750627" y="3684896"/>
                </a:lnTo>
                <a:cubicBezTo>
                  <a:pt x="746078" y="3698544"/>
                  <a:pt x="743412" y="3712972"/>
                  <a:pt x="736979" y="3725839"/>
                </a:cubicBezTo>
                <a:cubicBezTo>
                  <a:pt x="702349" y="3795101"/>
                  <a:pt x="720969" y="3763502"/>
                  <a:pt x="682388" y="3821373"/>
                </a:cubicBezTo>
                <a:cubicBezTo>
                  <a:pt x="673290" y="3848669"/>
                  <a:pt x="671053" y="3879320"/>
                  <a:pt x="655093" y="3903260"/>
                </a:cubicBezTo>
                <a:lnTo>
                  <a:pt x="600501" y="3985146"/>
                </a:lnTo>
                <a:cubicBezTo>
                  <a:pt x="595952" y="3998794"/>
                  <a:pt x="593288" y="4013223"/>
                  <a:pt x="586854" y="4026090"/>
                </a:cubicBezTo>
                <a:cubicBezTo>
                  <a:pt x="567855" y="4064089"/>
                  <a:pt x="548796" y="4077795"/>
                  <a:pt x="518615" y="4107976"/>
                </a:cubicBezTo>
                <a:cubicBezTo>
                  <a:pt x="514066" y="4121624"/>
                  <a:pt x="513799" y="4137564"/>
                  <a:pt x="504967" y="4148920"/>
                </a:cubicBezTo>
                <a:cubicBezTo>
                  <a:pt x="459248" y="4207702"/>
                  <a:pt x="423173" y="4230737"/>
                  <a:pt x="368490" y="4271749"/>
                </a:cubicBezTo>
                <a:cubicBezTo>
                  <a:pt x="336007" y="4369197"/>
                  <a:pt x="365134" y="4337676"/>
                  <a:pt x="300251" y="4380932"/>
                </a:cubicBezTo>
                <a:cubicBezTo>
                  <a:pt x="291152" y="4408227"/>
                  <a:pt x="285822" y="4437084"/>
                  <a:pt x="272955" y="4462818"/>
                </a:cubicBezTo>
                <a:cubicBezTo>
                  <a:pt x="254758" y="4499212"/>
                  <a:pt x="231232" y="4533398"/>
                  <a:pt x="218364" y="4572000"/>
                </a:cubicBezTo>
                <a:cubicBezTo>
                  <a:pt x="177800" y="4693690"/>
                  <a:pt x="242702" y="4501657"/>
                  <a:pt x="177421" y="4681182"/>
                </a:cubicBezTo>
                <a:cubicBezTo>
                  <a:pt x="167588" y="4708222"/>
                  <a:pt x="159223" y="4735773"/>
                  <a:pt x="150125" y="4763069"/>
                </a:cubicBezTo>
                <a:cubicBezTo>
                  <a:pt x="145576" y="4776717"/>
                  <a:pt x="144458" y="4792042"/>
                  <a:pt x="136478" y="4804012"/>
                </a:cubicBezTo>
                <a:lnTo>
                  <a:pt x="109182" y="4844955"/>
                </a:lnTo>
                <a:lnTo>
                  <a:pt x="68239" y="4967785"/>
                </a:lnTo>
                <a:lnTo>
                  <a:pt x="54591" y="5008729"/>
                </a:lnTo>
                <a:cubicBezTo>
                  <a:pt x="50042" y="5022377"/>
                  <a:pt x="43764" y="5035565"/>
                  <a:pt x="40943" y="5049672"/>
                </a:cubicBezTo>
                <a:cubicBezTo>
                  <a:pt x="9969" y="5204542"/>
                  <a:pt x="24900" y="5141141"/>
                  <a:pt x="0" y="5240740"/>
                </a:cubicBezTo>
                <a:cubicBezTo>
                  <a:pt x="4549" y="5436358"/>
                  <a:pt x="5148" y="5632108"/>
                  <a:pt x="13648" y="5827594"/>
                </a:cubicBezTo>
                <a:cubicBezTo>
                  <a:pt x="14273" y="5841966"/>
                  <a:pt x="20862" y="5855670"/>
                  <a:pt x="27296" y="5868537"/>
                </a:cubicBezTo>
                <a:cubicBezTo>
                  <a:pt x="67028" y="5948001"/>
                  <a:pt x="64114" y="5882817"/>
                  <a:pt x="136478" y="5991367"/>
                </a:cubicBezTo>
                <a:cubicBezTo>
                  <a:pt x="145576" y="6005015"/>
                  <a:pt x="152876" y="6020051"/>
                  <a:pt x="163773" y="6032311"/>
                </a:cubicBezTo>
                <a:cubicBezTo>
                  <a:pt x="200988" y="6074177"/>
                  <a:pt x="250580" y="6124095"/>
                  <a:pt x="300251" y="6155140"/>
                </a:cubicBezTo>
                <a:cubicBezTo>
                  <a:pt x="317503" y="6165923"/>
                  <a:pt x="337396" y="6171969"/>
                  <a:pt x="354842" y="6182436"/>
                </a:cubicBezTo>
                <a:cubicBezTo>
                  <a:pt x="382972" y="6199314"/>
                  <a:pt x="405606" y="6226653"/>
                  <a:pt x="436728" y="6237027"/>
                </a:cubicBezTo>
                <a:cubicBezTo>
                  <a:pt x="450376" y="6241576"/>
                  <a:pt x="465096" y="6243688"/>
                  <a:pt x="477672" y="6250675"/>
                </a:cubicBezTo>
                <a:cubicBezTo>
                  <a:pt x="506349" y="6266607"/>
                  <a:pt x="536361" y="6282070"/>
                  <a:pt x="559558" y="6305266"/>
                </a:cubicBezTo>
                <a:cubicBezTo>
                  <a:pt x="651617" y="6397324"/>
                  <a:pt x="604824" y="6374945"/>
                  <a:pt x="682388" y="6400800"/>
                </a:cubicBezTo>
                <a:cubicBezTo>
                  <a:pt x="725265" y="6465113"/>
                  <a:pt x="689686" y="6426416"/>
                  <a:pt x="764275" y="6469039"/>
                </a:cubicBezTo>
                <a:cubicBezTo>
                  <a:pt x="778516" y="6477177"/>
                  <a:pt x="805218" y="6479932"/>
                  <a:pt x="805218" y="6496334"/>
                </a:cubicBezTo>
                <a:cubicBezTo>
                  <a:pt x="805218" y="6509982"/>
                  <a:pt x="777923" y="6496334"/>
                  <a:pt x="764275" y="6496334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34E7368-508A-4099-A98A-80F82821F6FC}"/>
              </a:ext>
            </a:extLst>
          </p:cNvPr>
          <p:cNvSpPr/>
          <p:nvPr/>
        </p:nvSpPr>
        <p:spPr>
          <a:xfrm>
            <a:off x="1901302" y="8750288"/>
            <a:ext cx="1541370" cy="9791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88264C3-F77C-4E09-BD06-A31D1A7DCC83}"/>
              </a:ext>
            </a:extLst>
          </p:cNvPr>
          <p:cNvSpPr/>
          <p:nvPr/>
        </p:nvSpPr>
        <p:spPr>
          <a:xfrm>
            <a:off x="2020411" y="8824488"/>
            <a:ext cx="316323" cy="304628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E43968-09A8-4C2B-8AB3-23035E51AF10}"/>
              </a:ext>
            </a:extLst>
          </p:cNvPr>
          <p:cNvSpPr txBox="1"/>
          <p:nvPr/>
        </p:nvSpPr>
        <p:spPr>
          <a:xfrm>
            <a:off x="2388172" y="8852932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도시공원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C8FF0DD-EEB5-4ADD-97E7-1693BBCDAA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072" y="9253861"/>
            <a:ext cx="381000" cy="381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EEDB5D-8D3B-478B-8D0C-9F8A32D163E2}"/>
              </a:ext>
            </a:extLst>
          </p:cNvPr>
          <p:cNvSpPr txBox="1"/>
          <p:nvPr/>
        </p:nvSpPr>
        <p:spPr>
          <a:xfrm>
            <a:off x="2427539" y="9267405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가로수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A24196E-ECFC-4248-A761-200D2C618936}"/>
              </a:ext>
            </a:extLst>
          </p:cNvPr>
          <p:cNvCxnSpPr>
            <a:cxnSpLocks/>
            <a:stCxn id="3" idx="25"/>
          </p:cNvCxnSpPr>
          <p:nvPr/>
        </p:nvCxnSpPr>
        <p:spPr>
          <a:xfrm flipH="1">
            <a:off x="1730226" y="4967785"/>
            <a:ext cx="1244986" cy="1313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01FA231-A70A-491C-8977-4826015BA7A9}"/>
              </a:ext>
            </a:extLst>
          </p:cNvPr>
          <p:cNvSpPr/>
          <p:nvPr/>
        </p:nvSpPr>
        <p:spPr>
          <a:xfrm>
            <a:off x="589410" y="4967785"/>
            <a:ext cx="1155574" cy="48051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8720ABAE-3D55-450A-8930-C9B1043A49F6}"/>
              </a:ext>
            </a:extLst>
          </p:cNvPr>
          <p:cNvSpPr txBox="1"/>
          <p:nvPr/>
        </p:nvSpPr>
        <p:spPr>
          <a:xfrm>
            <a:off x="589410" y="4971990"/>
            <a:ext cx="115557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무심천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864372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3788" y="506028"/>
            <a:ext cx="510881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4.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보행자 동선 개선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7E00674-041E-40E3-9A4D-CC0BCE1D8422}"/>
              </a:ext>
            </a:extLst>
          </p:cNvPr>
          <p:cNvSpPr/>
          <p:nvPr/>
        </p:nvSpPr>
        <p:spPr>
          <a:xfrm>
            <a:off x="9628655" y="4381500"/>
            <a:ext cx="6601945" cy="274320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961A8A-97B1-4F33-B783-A9CDD3D9EC99}"/>
              </a:ext>
            </a:extLst>
          </p:cNvPr>
          <p:cNvSpPr txBox="1"/>
          <p:nvPr/>
        </p:nvSpPr>
        <p:spPr>
          <a:xfrm>
            <a:off x="9507317" y="5318829"/>
            <a:ext cx="6723283" cy="111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sz="24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부근 보행자 네트워크 개선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2.. </a:t>
            </a:r>
            <a:r>
              <a:rPr lang="ko-KR" altLang="en-US" sz="24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 부근 보행자 전용가로 증설 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Object 32">
            <a:extLst>
              <a:ext uri="{FF2B5EF4-FFF2-40B4-BE49-F238E27FC236}">
                <a16:creationId xmlns:a16="http://schemas.microsoft.com/office/drawing/2014/main" id="{1A47ED9D-18FA-4323-817D-ED68698ABD4F}"/>
              </a:ext>
            </a:extLst>
          </p:cNvPr>
          <p:cNvSpPr txBox="1"/>
          <p:nvPr/>
        </p:nvSpPr>
        <p:spPr>
          <a:xfrm>
            <a:off x="11497358" y="4686300"/>
            <a:ext cx="27432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제안사항</a:t>
            </a:r>
            <a:endParaRPr lang="en-US" altLang="ko-KR" sz="28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F229961D-F274-49D0-A6F7-AB135DF24A8E}"/>
              </a:ext>
            </a:extLst>
          </p:cNvPr>
          <p:cNvSpPr/>
          <p:nvPr/>
        </p:nvSpPr>
        <p:spPr>
          <a:xfrm rot="5400000">
            <a:off x="7314556" y="5219057"/>
            <a:ext cx="1045390" cy="108949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6949B0-4996-4E0D-B8CF-8E298CC1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88" y="2231120"/>
            <a:ext cx="4956412" cy="7358216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4C1B352-99F4-42BA-B053-B32179A672DC}"/>
              </a:ext>
            </a:extLst>
          </p:cNvPr>
          <p:cNvSpPr/>
          <p:nvPr/>
        </p:nvSpPr>
        <p:spPr>
          <a:xfrm>
            <a:off x="987188" y="8674937"/>
            <a:ext cx="1773108" cy="91439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92F42B3F-5C8B-4633-8B5C-91437212D893}"/>
              </a:ext>
            </a:extLst>
          </p:cNvPr>
          <p:cNvSpPr txBox="1"/>
          <p:nvPr/>
        </p:nvSpPr>
        <p:spPr>
          <a:xfrm>
            <a:off x="1828800" y="1788563"/>
            <a:ext cx="33347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인도 시각화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A174C71-C3E8-461D-A513-5BE72CE6E7F2}"/>
              </a:ext>
            </a:extLst>
          </p:cNvPr>
          <p:cNvSpPr/>
          <p:nvPr/>
        </p:nvSpPr>
        <p:spPr>
          <a:xfrm>
            <a:off x="1147478" y="8827508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0B1F556-14E5-4373-9D18-7126E40D17B9}"/>
              </a:ext>
            </a:extLst>
          </p:cNvPr>
          <p:cNvSpPr/>
          <p:nvPr/>
        </p:nvSpPr>
        <p:spPr>
          <a:xfrm>
            <a:off x="1147478" y="9208509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8530AC-E5A1-4760-811E-16AA9E743978}"/>
              </a:ext>
            </a:extLst>
          </p:cNvPr>
          <p:cNvSpPr txBox="1"/>
          <p:nvPr/>
        </p:nvSpPr>
        <p:spPr>
          <a:xfrm>
            <a:off x="1465310" y="8793582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C5298D-9FB8-4915-9A54-63F337E91218}"/>
              </a:ext>
            </a:extLst>
          </p:cNvPr>
          <p:cNvSpPr txBox="1"/>
          <p:nvPr/>
        </p:nvSpPr>
        <p:spPr>
          <a:xfrm>
            <a:off x="1465310" y="9174583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6C9477E-D746-41A1-90EE-B44C6FFACFB9}"/>
              </a:ext>
            </a:extLst>
          </p:cNvPr>
          <p:cNvSpPr/>
          <p:nvPr/>
        </p:nvSpPr>
        <p:spPr>
          <a:xfrm>
            <a:off x="2987444" y="8608198"/>
            <a:ext cx="2830659" cy="11777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ABC7AC5-7564-4599-ACA8-8F26BAF3343C}"/>
              </a:ext>
            </a:extLst>
          </p:cNvPr>
          <p:cNvCxnSpPr>
            <a:cxnSpLocks/>
          </p:cNvCxnSpPr>
          <p:nvPr/>
        </p:nvCxnSpPr>
        <p:spPr>
          <a:xfrm flipH="1">
            <a:off x="5791201" y="8055880"/>
            <a:ext cx="654467" cy="6190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40CE46A-59E4-416F-A1A5-E6663B89FBA7}"/>
              </a:ext>
            </a:extLst>
          </p:cNvPr>
          <p:cNvSpPr/>
          <p:nvPr/>
        </p:nvSpPr>
        <p:spPr>
          <a:xfrm>
            <a:off x="6445669" y="7770134"/>
            <a:ext cx="3685144" cy="61905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40">
            <a:extLst>
              <a:ext uri="{FF2B5EF4-FFF2-40B4-BE49-F238E27FC236}">
                <a16:creationId xmlns:a16="http://schemas.microsoft.com/office/drawing/2014/main" id="{3434ABA0-BC8E-4CD6-88BE-FE2AD733D364}"/>
              </a:ext>
            </a:extLst>
          </p:cNvPr>
          <p:cNvSpPr txBox="1"/>
          <p:nvPr/>
        </p:nvSpPr>
        <p:spPr>
          <a:xfrm>
            <a:off x="6445668" y="7867590"/>
            <a:ext cx="36851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부근 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113440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7600" y="4305300"/>
            <a:ext cx="10724252" cy="12772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700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감사합니다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000011" y="5703447"/>
            <a:ext cx="6457143" cy="35624"/>
            <a:chOff x="5923811" y="3648470"/>
            <a:chExt cx="6457143" cy="356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3811" y="3648470"/>
              <a:ext cx="6457143" cy="35624"/>
            </a:xfrm>
            <a:prstGeom prst="rect">
              <a:avLst/>
            </a:prstGeom>
          </p:spPr>
        </p:pic>
      </p:grpSp>
      <p:sp>
        <p:nvSpPr>
          <p:cNvPr id="11" name="Object 13">
            <a:extLst>
              <a:ext uri="{FF2B5EF4-FFF2-40B4-BE49-F238E27FC236}">
                <a16:creationId xmlns:a16="http://schemas.microsoft.com/office/drawing/2014/main" id="{8BA78D70-1385-4D43-BAFA-1382FA163E99}"/>
              </a:ext>
            </a:extLst>
          </p:cNvPr>
          <p:cNvSpPr txBox="1"/>
          <p:nvPr/>
        </p:nvSpPr>
        <p:spPr>
          <a:xfrm>
            <a:off x="9601200" y="9715500"/>
            <a:ext cx="108804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TEAM -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청주나요</a:t>
            </a:r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 안청주나요 늘 청주는 날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알아줘</a:t>
            </a:r>
            <a:endParaRPr lang="en-US" sz="1600" b="1" dirty="0">
              <a:latin typeface="Mplus 1p Bold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B231C70-232D-4476-A074-0DB497F51B34}"/>
              </a:ext>
            </a:extLst>
          </p:cNvPr>
          <p:cNvSpPr/>
          <p:nvPr/>
        </p:nvSpPr>
        <p:spPr>
          <a:xfrm>
            <a:off x="5156621" y="2171701"/>
            <a:ext cx="9536454" cy="1113536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1E2AC38-9672-42BF-AF63-0F030A7AE0DD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C676538B-39A4-4459-B585-1396DD172AAF}"/>
              </a:ext>
            </a:extLst>
          </p:cNvPr>
          <p:cNvSpPr txBox="1"/>
          <p:nvPr/>
        </p:nvSpPr>
        <p:spPr>
          <a:xfrm>
            <a:off x="457200" y="570587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과제목표 설정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6509EF-B706-4B2A-A054-6A8A5A00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673" y="617961"/>
            <a:ext cx="5897493" cy="1326936"/>
          </a:xfrm>
          <a:prstGeom prst="rect">
            <a:avLst/>
          </a:prstGeom>
        </p:spPr>
      </p:pic>
      <p:sp>
        <p:nvSpPr>
          <p:cNvPr id="29" name="Object 10">
            <a:extLst>
              <a:ext uri="{FF2B5EF4-FFF2-40B4-BE49-F238E27FC236}">
                <a16:creationId xmlns:a16="http://schemas.microsoft.com/office/drawing/2014/main" id="{58B62F66-D9F0-40E5-B91F-2691F06B86C5}"/>
              </a:ext>
            </a:extLst>
          </p:cNvPr>
          <p:cNvSpPr txBox="1"/>
          <p:nvPr/>
        </p:nvSpPr>
        <p:spPr>
          <a:xfrm>
            <a:off x="-228600" y="1632381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2030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</a:t>
            </a:r>
            <a:r>
              <a:rPr lang="ko-KR" altLang="en-US" sz="16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경관기본계확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참고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사각형: 둥근 위쪽 모서리 30">
            <a:extLst>
              <a:ext uri="{FF2B5EF4-FFF2-40B4-BE49-F238E27FC236}">
                <a16:creationId xmlns:a16="http://schemas.microsoft.com/office/drawing/2014/main" id="{C39CFBBF-6CDE-4861-BFC8-6CFE111E6BBC}"/>
              </a:ext>
            </a:extLst>
          </p:cNvPr>
          <p:cNvSpPr/>
          <p:nvPr/>
        </p:nvSpPr>
        <p:spPr>
          <a:xfrm rot="16200000">
            <a:off x="4143470" y="1992457"/>
            <a:ext cx="1113535" cy="1472019"/>
          </a:xfrm>
          <a:prstGeom prst="round2SameRect">
            <a:avLst>
              <a:gd name="adj1" fmla="val 14105"/>
              <a:gd name="adj2" fmla="val 0"/>
            </a:avLst>
          </a:prstGeom>
          <a:solidFill>
            <a:srgbClr val="182B4C"/>
          </a:solidFill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550EF2-892F-4174-A343-2E7C6753A701}"/>
              </a:ext>
            </a:extLst>
          </p:cNvPr>
          <p:cNvSpPr txBox="1"/>
          <p:nvPr/>
        </p:nvSpPr>
        <p:spPr>
          <a:xfrm>
            <a:off x="4007908" y="2439846"/>
            <a:ext cx="1465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공영주차장 확충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393BAA-3054-4AD7-BD5C-C605B2EA64F2}"/>
              </a:ext>
            </a:extLst>
          </p:cNvPr>
          <p:cNvSpPr txBox="1"/>
          <p:nvPr/>
        </p:nvSpPr>
        <p:spPr>
          <a:xfrm>
            <a:off x="5543075" y="2241427"/>
            <a:ext cx="9073799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도로폭이 좁아 노상주차의 설치가 어려운 지역을 대상으로 한 공영주차장 신설 검토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공영주차장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지평식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주차면 공급 부족 지역을 선정하여 공영주차장 확장 검토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4B4D62-102C-4D7F-9693-99ACDA0FECF8}"/>
              </a:ext>
            </a:extLst>
          </p:cNvPr>
          <p:cNvSpPr txBox="1"/>
          <p:nvPr/>
        </p:nvSpPr>
        <p:spPr>
          <a:xfrm>
            <a:off x="10941003" y="11399714"/>
            <a:ext cx="5817018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4040" marR="0" indent="-285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산림문화 상품 개발 시범사업 및 운영 모니터링</a:t>
            </a:r>
            <a:r>
              <a:rPr lang="en-US" altLang="ko-KR" sz="1400" b="1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위탁</a:t>
            </a:r>
            <a:r>
              <a:rPr lang="en-US" altLang="ko-KR" sz="1400" b="1" kern="0" dirty="0">
                <a:solidFill>
                  <a:srgbClr val="000000"/>
                </a:solidFill>
                <a:latin typeface="+mn-ea"/>
              </a:rPr>
              <a:t>*)</a:t>
            </a: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CAC51A-59A4-4734-98DA-9266A472E30A}"/>
              </a:ext>
            </a:extLst>
          </p:cNvPr>
          <p:cNvSpPr txBox="1"/>
          <p:nvPr/>
        </p:nvSpPr>
        <p:spPr>
          <a:xfrm>
            <a:off x="10946414" y="11852616"/>
            <a:ext cx="5817018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4040" marR="0" indent="-285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산림문화상품 유형별 가치사슬 체계화 방안 제시</a:t>
            </a:r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8708E94B-A041-4622-B625-8EF995B55B3A}"/>
              </a:ext>
            </a:extLst>
          </p:cNvPr>
          <p:cNvSpPr txBox="1"/>
          <p:nvPr/>
        </p:nvSpPr>
        <p:spPr>
          <a:xfrm>
            <a:off x="6223467" y="1408428"/>
            <a:ext cx="59526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도시재생 연계 주차정책</a:t>
            </a:r>
            <a:endParaRPr lang="en-US" sz="32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E097135-9BB6-42FA-ACBA-E2B1DA80015D}"/>
              </a:ext>
            </a:extLst>
          </p:cNvPr>
          <p:cNvSpPr/>
          <p:nvPr/>
        </p:nvSpPr>
        <p:spPr>
          <a:xfrm>
            <a:off x="5227792" y="4911917"/>
            <a:ext cx="9465281" cy="1370916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2" name="사각형: 둥근 위쪽 모서리 31">
            <a:extLst>
              <a:ext uri="{FF2B5EF4-FFF2-40B4-BE49-F238E27FC236}">
                <a16:creationId xmlns:a16="http://schemas.microsoft.com/office/drawing/2014/main" id="{758CB0DD-F80F-4BD7-A1E4-DD91BACCCDDD}"/>
              </a:ext>
            </a:extLst>
          </p:cNvPr>
          <p:cNvSpPr/>
          <p:nvPr/>
        </p:nvSpPr>
        <p:spPr>
          <a:xfrm rot="16200000">
            <a:off x="4031325" y="4844814"/>
            <a:ext cx="1370915" cy="1505111"/>
          </a:xfrm>
          <a:prstGeom prst="round2SameRect">
            <a:avLst>
              <a:gd name="adj1" fmla="val 14105"/>
              <a:gd name="adj2" fmla="val 0"/>
            </a:avLst>
          </a:prstGeom>
          <a:solidFill>
            <a:srgbClr val="182B4C"/>
          </a:solidFill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C64216-0FD1-45F6-AB4B-D36510ACDECC}"/>
              </a:ext>
            </a:extLst>
          </p:cNvPr>
          <p:cNvSpPr txBox="1"/>
          <p:nvPr/>
        </p:nvSpPr>
        <p:spPr>
          <a:xfrm>
            <a:off x="5562705" y="4940601"/>
            <a:ext cx="570136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이면도로의 무분별한 불법주차 억제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소방차량 및 긴급차량 진입을 위한 통행로 확보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이면도로 일방통행 확대 및 노상주차장 정비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2C4753-97A0-4432-88B0-EA067094F128}"/>
              </a:ext>
            </a:extLst>
          </p:cNvPr>
          <p:cNvSpPr txBox="1"/>
          <p:nvPr/>
        </p:nvSpPr>
        <p:spPr>
          <a:xfrm>
            <a:off x="3992660" y="5143500"/>
            <a:ext cx="1465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이면도로상 노상주차장 확충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87DD5AC-A570-43F3-B13B-C116A4E3759D}"/>
              </a:ext>
            </a:extLst>
          </p:cNvPr>
          <p:cNvSpPr/>
          <p:nvPr/>
        </p:nvSpPr>
        <p:spPr>
          <a:xfrm>
            <a:off x="5227793" y="3512040"/>
            <a:ext cx="9465282" cy="1199628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1B763EA3-E8E8-4309-984C-40168043585A}"/>
              </a:ext>
            </a:extLst>
          </p:cNvPr>
          <p:cNvSpPr/>
          <p:nvPr/>
        </p:nvSpPr>
        <p:spPr>
          <a:xfrm rot="16200000">
            <a:off x="4096455" y="3377913"/>
            <a:ext cx="1201524" cy="1465979"/>
          </a:xfrm>
          <a:prstGeom prst="round2SameRect">
            <a:avLst>
              <a:gd name="adj1" fmla="val 14105"/>
              <a:gd name="adj2" fmla="val 0"/>
            </a:avLst>
          </a:prstGeom>
          <a:solidFill>
            <a:srgbClr val="182B4C"/>
          </a:solidFill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DF2CC1-8BB4-487A-9AFA-55C305CED0F6}"/>
              </a:ext>
            </a:extLst>
          </p:cNvPr>
          <p:cNvSpPr txBox="1"/>
          <p:nvPr/>
        </p:nvSpPr>
        <p:spPr>
          <a:xfrm>
            <a:off x="5560045" y="3621079"/>
            <a:ext cx="9362855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주차시설에 대한 공개념 도입을 위한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블록별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주차장 공동이용 도모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시설 이용효율 증가 및 주차장 설치비용 절감 등을 위한 주차장 야간개방 실시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A14497-918B-4400-A952-12D282DA0D24}"/>
              </a:ext>
            </a:extLst>
          </p:cNvPr>
          <p:cNvSpPr txBox="1"/>
          <p:nvPr/>
        </p:nvSpPr>
        <p:spPr>
          <a:xfrm>
            <a:off x="3810000" y="3773992"/>
            <a:ext cx="181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부설주차장 야간개방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0EA2C6A-A6A4-4D6B-8251-B9C065793EB0}"/>
              </a:ext>
            </a:extLst>
          </p:cNvPr>
          <p:cNvSpPr/>
          <p:nvPr/>
        </p:nvSpPr>
        <p:spPr>
          <a:xfrm>
            <a:off x="5156621" y="6468417"/>
            <a:ext cx="9536452" cy="884875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64" name="사각형: 둥근 위쪽 모서리 63">
            <a:extLst>
              <a:ext uri="{FF2B5EF4-FFF2-40B4-BE49-F238E27FC236}">
                <a16:creationId xmlns:a16="http://schemas.microsoft.com/office/drawing/2014/main" id="{26891E70-4E9B-417A-AE19-D0A58392E245}"/>
              </a:ext>
            </a:extLst>
          </p:cNvPr>
          <p:cNvSpPr/>
          <p:nvPr/>
        </p:nvSpPr>
        <p:spPr>
          <a:xfrm rot="16200000">
            <a:off x="4276621" y="6156032"/>
            <a:ext cx="884876" cy="1509659"/>
          </a:xfrm>
          <a:prstGeom prst="round2SameRect">
            <a:avLst>
              <a:gd name="adj1" fmla="val 14105"/>
              <a:gd name="adj2" fmla="val 0"/>
            </a:avLst>
          </a:prstGeom>
          <a:solidFill>
            <a:srgbClr val="182B4C"/>
          </a:solidFill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37BA5C4-C091-4475-81D7-5259DFC1650E}"/>
              </a:ext>
            </a:extLst>
          </p:cNvPr>
          <p:cNvSpPr txBox="1"/>
          <p:nvPr/>
        </p:nvSpPr>
        <p:spPr>
          <a:xfrm>
            <a:off x="5560045" y="6419371"/>
            <a:ext cx="5190219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토지소유주를 대상으로 한 인센티브 제공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약정체결을 통한 주차장 확충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3ED82D9-FCC4-4CCA-A332-8CF601AB10EB}"/>
              </a:ext>
            </a:extLst>
          </p:cNvPr>
          <p:cNvSpPr txBox="1"/>
          <p:nvPr/>
        </p:nvSpPr>
        <p:spPr>
          <a:xfrm>
            <a:off x="3834115" y="6602177"/>
            <a:ext cx="181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쌈지주차장 *  확충</a:t>
            </a:r>
            <a:endParaRPr lang="en-US" altLang="ko-KR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" name="Object 10">
            <a:extLst>
              <a:ext uri="{FF2B5EF4-FFF2-40B4-BE49-F238E27FC236}">
                <a16:creationId xmlns:a16="http://schemas.microsoft.com/office/drawing/2014/main" id="{8F1DBADA-C499-4578-9453-7889FE8BC40D}"/>
              </a:ext>
            </a:extLst>
          </p:cNvPr>
          <p:cNvSpPr txBox="1"/>
          <p:nvPr/>
        </p:nvSpPr>
        <p:spPr>
          <a:xfrm>
            <a:off x="0" y="9789467"/>
            <a:ext cx="451939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쌈지주차장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지역 내 </a:t>
            </a:r>
            <a:r>
              <a:rPr lang="ko-KR" altLang="en-US" sz="12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주차난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해소 및 도시미관 개선을 위하여 방치되고 있는 유휴부지를 활용한 주차공간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E4FEB58-4E59-44E7-841B-5E23EA58B1B6}"/>
              </a:ext>
            </a:extLst>
          </p:cNvPr>
          <p:cNvSpPr/>
          <p:nvPr/>
        </p:nvSpPr>
        <p:spPr>
          <a:xfrm>
            <a:off x="4519390" y="8039100"/>
            <a:ext cx="9936814" cy="137160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Object 30">
            <a:extLst>
              <a:ext uri="{FF2B5EF4-FFF2-40B4-BE49-F238E27FC236}">
                <a16:creationId xmlns:a16="http://schemas.microsoft.com/office/drawing/2014/main" id="{FBE0621B-C346-4579-AB35-64EE22D75D61}"/>
              </a:ext>
            </a:extLst>
          </p:cNvPr>
          <p:cNvSpPr txBox="1"/>
          <p:nvPr/>
        </p:nvSpPr>
        <p:spPr>
          <a:xfrm>
            <a:off x="4211360" y="8160304"/>
            <a:ext cx="1038163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원도심 분석을 통해 가장 적합한 </a:t>
            </a:r>
            <a:r>
              <a:rPr lang="en-US" altLang="ko-KR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"</a:t>
            </a:r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도시재생과 </a:t>
            </a:r>
            <a:endParaRPr lang="en-US" altLang="ko-KR" sz="3200" kern="0" spc="-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market Sans Medium" pitchFamily="34" charset="0"/>
            </a:endParaRPr>
          </a:p>
          <a:p>
            <a:pPr algn="ctr"/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연계된 주차정책</a:t>
            </a:r>
            <a:r>
              <a:rPr lang="en-US" altLang="ko-KR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”</a:t>
            </a:r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수립이 필요함</a:t>
            </a:r>
            <a:endParaRPr 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D9A21E04-1120-415A-B888-732F90160C4F}"/>
              </a:ext>
            </a:extLst>
          </p:cNvPr>
          <p:cNvSpPr/>
          <p:nvPr/>
        </p:nvSpPr>
        <p:spPr>
          <a:xfrm rot="10800000">
            <a:off x="9199796" y="7491202"/>
            <a:ext cx="477604" cy="416440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08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21A6F11-6A3D-4392-A08D-A9FDF2465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958" y="2077442"/>
            <a:ext cx="3292581" cy="20682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30349" y="2019300"/>
            <a:ext cx="3165931" cy="1931815"/>
            <a:chOff x="1910975" y="5191626"/>
            <a:chExt cx="3165931" cy="19318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0975" y="5191626"/>
              <a:ext cx="3165931" cy="19318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0421" y="4011569"/>
            <a:ext cx="3916299" cy="1992450"/>
            <a:chOff x="1535792" y="7252689"/>
            <a:chExt cx="3916299" cy="15492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5792" y="7252689"/>
              <a:ext cx="3916299" cy="154920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911198" y="4061122"/>
            <a:ext cx="374048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원도심 주민들</a:t>
            </a:r>
            <a:r>
              <a:rPr 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의 NEEDS</a:t>
            </a:r>
            <a:endParaRPr 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20448" y="4724191"/>
            <a:ext cx="39163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공공시설</a:t>
            </a:r>
            <a:r>
              <a:rPr lang="en-US" altLang="ko-KR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상업지역 접근성이 좋고 주차공간이 확보되어 있으며</a:t>
            </a:r>
            <a:r>
              <a:rPr lang="en-US" altLang="ko-KR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교통 및 보행이 쾌적한 도심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3024100" y="4017648"/>
            <a:ext cx="3916299" cy="1940718"/>
            <a:chOff x="13024100" y="7304421"/>
            <a:chExt cx="3916299" cy="15492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24100" y="7304421"/>
              <a:ext cx="3916299" cy="154920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3744390" y="4063739"/>
            <a:ext cx="35324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청주시의</a:t>
            </a:r>
            <a:r>
              <a:rPr 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 NEEDS</a:t>
            </a:r>
            <a:endParaRPr 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024100" y="4691388"/>
            <a:ext cx="39162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청주시의 </a:t>
            </a:r>
            <a:r>
              <a:rPr lang="ko-KR" altLang="en-US" sz="2000" kern="0" spc="-100" dirty="0" err="1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역사적〮문화적</a:t>
            </a:r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 원점</a:t>
            </a:r>
            <a:r>
              <a:rPr lang="en-US" altLang="ko-KR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시민생활의 중심</a:t>
            </a:r>
            <a:r>
              <a:rPr lang="en-US" altLang="ko-KR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도시의 얼굴 역할을 하는 도심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5196280" y="6629704"/>
            <a:ext cx="2512860" cy="271275"/>
            <a:chOff x="11074972" y="6471776"/>
            <a:chExt cx="2512860" cy="2712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640000">
              <a:off x="11074972" y="6471776"/>
              <a:ext cx="2512860" cy="2712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75524" y="6611019"/>
            <a:ext cx="2512860" cy="271275"/>
            <a:chOff x="5049013" y="6288924"/>
            <a:chExt cx="2512860" cy="27127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640000">
              <a:off x="5049013" y="6288924"/>
              <a:ext cx="2512860" cy="271275"/>
            </a:xfrm>
            <a:prstGeom prst="rect">
              <a:avLst/>
            </a:prstGeom>
          </p:spPr>
        </p:pic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1E2AC38-9672-42BF-AF63-0F030A7AE0DD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C676538B-39A4-4459-B585-1396DD172AAF}"/>
              </a:ext>
            </a:extLst>
          </p:cNvPr>
          <p:cNvSpPr txBox="1"/>
          <p:nvPr/>
        </p:nvSpPr>
        <p:spPr>
          <a:xfrm>
            <a:off x="457200" y="570587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과제목표 설정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4D546F1-DE47-4339-B9DA-6BB8DFE439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30" y="4389220"/>
            <a:ext cx="2848365" cy="2848365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D0F7E31-BA47-4CF3-8052-3D020BD09D19}"/>
              </a:ext>
            </a:extLst>
          </p:cNvPr>
          <p:cNvCxnSpPr>
            <a:cxnSpLocks/>
          </p:cNvCxnSpPr>
          <p:nvPr/>
        </p:nvCxnSpPr>
        <p:spPr>
          <a:xfrm flipV="1">
            <a:off x="13356700" y="3866669"/>
            <a:ext cx="3159628" cy="25485"/>
          </a:xfrm>
          <a:prstGeom prst="line">
            <a:avLst/>
          </a:prstGeom>
          <a:ln w="7620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2BD512E-507B-4A77-8409-8ECF45B6CCCB}"/>
              </a:ext>
            </a:extLst>
          </p:cNvPr>
          <p:cNvSpPr/>
          <p:nvPr/>
        </p:nvSpPr>
        <p:spPr>
          <a:xfrm>
            <a:off x="6956586" y="7415694"/>
            <a:ext cx="4742257" cy="2604606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30"/>
          <p:cNvSpPr txBox="1"/>
          <p:nvPr/>
        </p:nvSpPr>
        <p:spPr>
          <a:xfrm>
            <a:off x="6887523" y="8105665"/>
            <a:ext cx="488038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정주 여건 개선 및 일자리 창출을 통한 국민 삶의 질 향상 및 지방 중소도시 경쟁력 제고를 위한 도시재생 전략 수립 필요</a:t>
            </a:r>
            <a:endParaRPr 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Object 17">
            <a:extLst>
              <a:ext uri="{FF2B5EF4-FFF2-40B4-BE49-F238E27FC236}">
                <a16:creationId xmlns:a16="http://schemas.microsoft.com/office/drawing/2014/main" id="{B16EC915-5516-47BC-A55E-55E61B945AE5}"/>
              </a:ext>
            </a:extLst>
          </p:cNvPr>
          <p:cNvSpPr txBox="1"/>
          <p:nvPr/>
        </p:nvSpPr>
        <p:spPr>
          <a:xfrm>
            <a:off x="8648661" y="7515119"/>
            <a:ext cx="35324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과제목표</a:t>
            </a:r>
            <a:endParaRPr 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5867400" y="4543335"/>
            <a:ext cx="65532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2</a:t>
            </a:r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.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원도심 분석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2838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AFF04E-69E9-48F9-B1EB-1D370880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933" y="5939151"/>
            <a:ext cx="2787908" cy="379399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834601" y="533836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22.청주시_주민등록인구현황.csv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B9C4CEB8-B83D-44A0-B3DB-0A8755B6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616" y="2372992"/>
            <a:ext cx="4720483" cy="866831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416FAB9E-B7E3-4C24-B9DC-DF47087032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" b="47053"/>
          <a:stretch/>
        </p:blipFill>
        <p:spPr>
          <a:xfrm>
            <a:off x="7693617" y="3157879"/>
            <a:ext cx="4720482" cy="18546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6DC5C7FB-6369-4F9B-97E0-11581DDAA8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7" t="6704" r="107" b="1802"/>
          <a:stretch/>
        </p:blipFill>
        <p:spPr>
          <a:xfrm>
            <a:off x="12785731" y="2372992"/>
            <a:ext cx="4783902" cy="286813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534089CE-6B65-4AC8-8EF5-FF5B740A9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478" b="936"/>
          <a:stretch/>
        </p:blipFill>
        <p:spPr>
          <a:xfrm>
            <a:off x="7692479" y="4985797"/>
            <a:ext cx="4720482" cy="255333"/>
          </a:xfrm>
          <a:prstGeom prst="rect">
            <a:avLst/>
          </a:prstGeom>
        </p:spPr>
      </p:pic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7491409" y="1994711"/>
            <a:ext cx="468060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주민등록인구 현황 데이터 로드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2" name="Object 40">
            <a:extLst>
              <a:ext uri="{FF2B5EF4-FFF2-40B4-BE49-F238E27FC236}">
                <a16:creationId xmlns:a16="http://schemas.microsoft.com/office/drawing/2014/main" id="{EC3BC177-C441-420C-AD23-BF349A1EE21D}"/>
              </a:ext>
            </a:extLst>
          </p:cNvPr>
          <p:cNvSpPr txBox="1"/>
          <p:nvPr/>
        </p:nvSpPr>
        <p:spPr>
          <a:xfrm>
            <a:off x="12551756" y="1994711"/>
            <a:ext cx="50504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→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필터링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24DC731A-3767-40B3-AC15-7D9F30ED4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621" y="6445701"/>
            <a:ext cx="4717167" cy="3293326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EACFF9F4-8198-4426-9058-72D78E965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307" y="5961242"/>
            <a:ext cx="4720481" cy="549878"/>
          </a:xfrm>
          <a:prstGeom prst="rect">
            <a:avLst/>
          </a:prstGeom>
        </p:spPr>
      </p:pic>
      <p:sp>
        <p:nvSpPr>
          <p:cNvPr id="139" name="Object 40">
            <a:extLst>
              <a:ext uri="{FF2B5EF4-FFF2-40B4-BE49-F238E27FC236}">
                <a16:creationId xmlns:a16="http://schemas.microsoft.com/office/drawing/2014/main" id="{F2207F18-5640-49E4-85FE-087FECBB4BEA}"/>
              </a:ext>
            </a:extLst>
          </p:cNvPr>
          <p:cNvSpPr txBox="1"/>
          <p:nvPr/>
        </p:nvSpPr>
        <p:spPr>
          <a:xfrm>
            <a:off x="7491410" y="5600700"/>
            <a:ext cx="398483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A56445DA-CFE6-48E8-B6D8-38AE8586B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7779" y="5939152"/>
            <a:ext cx="4783902" cy="1692132"/>
          </a:xfrm>
          <a:prstGeom prst="rect">
            <a:avLst/>
          </a:prstGeom>
        </p:spPr>
      </p:pic>
      <p:sp>
        <p:nvSpPr>
          <p:cNvPr id="141" name="Object 40">
            <a:extLst>
              <a:ext uri="{FF2B5EF4-FFF2-40B4-BE49-F238E27FC236}">
                <a16:creationId xmlns:a16="http://schemas.microsoft.com/office/drawing/2014/main" id="{099B96AF-1562-4DDD-A584-48AE57D781A7}"/>
              </a:ext>
            </a:extLst>
          </p:cNvPr>
          <p:cNvSpPr txBox="1"/>
          <p:nvPr/>
        </p:nvSpPr>
        <p:spPr>
          <a:xfrm>
            <a:off x="12626621" y="5600699"/>
            <a:ext cx="41104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 시각화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E1008E77-6124-4713-ADD9-1F82D32FC8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0945" y="7631284"/>
            <a:ext cx="4800736" cy="2107743"/>
          </a:xfrm>
          <a:prstGeom prst="rect">
            <a:avLst/>
          </a:prstGeom>
        </p:spPr>
      </p:pic>
      <p:sp>
        <p:nvSpPr>
          <p:cNvPr id="144" name="Object 40">
            <a:extLst>
              <a:ext uri="{FF2B5EF4-FFF2-40B4-BE49-F238E27FC236}">
                <a16:creationId xmlns:a16="http://schemas.microsoft.com/office/drawing/2014/main" id="{08234D60-B093-4151-A8E3-D02752B17238}"/>
              </a:ext>
            </a:extLst>
          </p:cNvPr>
          <p:cNvSpPr txBox="1"/>
          <p:nvPr/>
        </p:nvSpPr>
        <p:spPr>
          <a:xfrm>
            <a:off x="4040755" y="7342640"/>
            <a:ext cx="2512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원도심 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포함 구역 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16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E34AA1D5-6BDF-42A1-8470-1A0E9C8F69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19" y="5939150"/>
            <a:ext cx="2978460" cy="3803483"/>
          </a:xfrm>
          <a:prstGeom prst="rect">
            <a:avLst/>
          </a:prstGeom>
        </p:spPr>
      </p:pic>
      <p:sp>
        <p:nvSpPr>
          <p:cNvPr id="146" name="Object 40">
            <a:extLst>
              <a:ext uri="{FF2B5EF4-FFF2-40B4-BE49-F238E27FC236}">
                <a16:creationId xmlns:a16="http://schemas.microsoft.com/office/drawing/2014/main" id="{26395BA6-3163-421B-8C40-9447600119C6}"/>
              </a:ext>
            </a:extLst>
          </p:cNvPr>
          <p:cNvSpPr txBox="1"/>
          <p:nvPr/>
        </p:nvSpPr>
        <p:spPr>
          <a:xfrm>
            <a:off x="1447800" y="7524249"/>
            <a:ext cx="17241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</a:t>
            </a:r>
            <a:endParaRPr lang="en-US" altLang="ko-KR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</a:t>
            </a:r>
            <a:endParaRPr lang="en-US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211C9C47-3004-4717-B129-CC08C9E51F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319" y="2372992"/>
            <a:ext cx="5970522" cy="1700004"/>
          </a:xfrm>
          <a:prstGeom prst="rect">
            <a:avLst/>
          </a:prstGeom>
        </p:spPr>
      </p:pic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490109" y="2019300"/>
            <a:ext cx="42342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 로드 및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B43E377B-CC86-4225-ABA8-DE571196A4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7585" y="4610100"/>
            <a:ext cx="2998883" cy="1387928"/>
          </a:xfrm>
          <a:prstGeom prst="rect">
            <a:avLst/>
          </a:prstGeom>
        </p:spPr>
      </p:pic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381000" y="4273247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도심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1.7km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반경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(Folium)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B0DF2D1C-28AB-441D-B3A9-FDDBBDF68E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8934" y="4632281"/>
            <a:ext cx="2800646" cy="1365747"/>
          </a:xfrm>
          <a:prstGeom prst="rect">
            <a:avLst/>
          </a:prstGeom>
        </p:spPr>
      </p:pic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78897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이등변 삼각형 152">
            <a:extLst>
              <a:ext uri="{FF2B5EF4-FFF2-40B4-BE49-F238E27FC236}">
                <a16:creationId xmlns:a16="http://schemas.microsoft.com/office/drawing/2014/main" id="{B5F842F2-92B7-48C0-B90C-57338A726803}"/>
              </a:ext>
            </a:extLst>
          </p:cNvPr>
          <p:cNvSpPr/>
          <p:nvPr/>
        </p:nvSpPr>
        <p:spPr>
          <a:xfrm rot="10800000">
            <a:off x="1988234" y="5829086"/>
            <a:ext cx="412981" cy="489519"/>
          </a:xfrm>
          <a:prstGeom prst="triangle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154" name="이등변 삼각형 153">
            <a:extLst>
              <a:ext uri="{FF2B5EF4-FFF2-40B4-BE49-F238E27FC236}">
                <a16:creationId xmlns:a16="http://schemas.microsoft.com/office/drawing/2014/main" id="{54CEC2CB-80D2-4425-9D9F-169E74BF5742}"/>
              </a:ext>
            </a:extLst>
          </p:cNvPr>
          <p:cNvSpPr/>
          <p:nvPr/>
        </p:nvSpPr>
        <p:spPr>
          <a:xfrm rot="10800000">
            <a:off x="5061437" y="5848989"/>
            <a:ext cx="412981" cy="489519"/>
          </a:xfrm>
          <a:prstGeom prst="triangle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BE2B192-6772-4B70-BDB0-9BC7B5B7D475}"/>
              </a:ext>
            </a:extLst>
          </p:cNvPr>
          <p:cNvSpPr/>
          <p:nvPr/>
        </p:nvSpPr>
        <p:spPr>
          <a:xfrm>
            <a:off x="304800" y="266700"/>
            <a:ext cx="4715742" cy="100252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CE35FD27-7CE9-47A1-8B8E-CC54AF709F6F}"/>
              </a:ext>
            </a:extLst>
          </p:cNvPr>
          <p:cNvSpPr txBox="1"/>
          <p:nvPr/>
        </p:nvSpPr>
        <p:spPr>
          <a:xfrm>
            <a:off x="-136578" y="426800"/>
            <a:ext cx="54120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36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88946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226EB8-E36D-43D3-9163-932A948AC133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CE8B7A-73F3-48FD-ACFA-1CF8FBEF3C59}"/>
              </a:ext>
            </a:extLst>
          </p:cNvPr>
          <p:cNvSpPr txBox="1"/>
          <p:nvPr/>
        </p:nvSpPr>
        <p:spPr>
          <a:xfrm>
            <a:off x="12946345" y="7166451"/>
            <a:ext cx="3733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2020~2021 </a:t>
            </a:r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의 증가를 제외하면</a:t>
            </a:r>
            <a:endParaRPr lang="en-US" altLang="ko-KR" sz="2000" b="1" spc="-3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비고령인구 비율이 지속적으로 감소</a:t>
            </a:r>
            <a:endParaRPr lang="en-US" altLang="ko-KR" sz="2000" b="1" spc="-3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09C8DCC-F1CE-4D3C-8E7F-377B9B85B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" t="12199" b="5644"/>
          <a:stretch/>
        </p:blipFill>
        <p:spPr>
          <a:xfrm>
            <a:off x="6209110" y="5312412"/>
            <a:ext cx="11529078" cy="40982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AFF04E-69E9-48F9-B1EB-1D3708806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84" y="2472404"/>
            <a:ext cx="4285116" cy="636146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BB977A-B896-4E5D-BC94-DE87CAC54768}"/>
              </a:ext>
            </a:extLst>
          </p:cNvPr>
          <p:cNvCxnSpPr>
            <a:cxnSpLocks/>
          </p:cNvCxnSpPr>
          <p:nvPr/>
        </p:nvCxnSpPr>
        <p:spPr>
          <a:xfrm flipH="1">
            <a:off x="2209800" y="571500"/>
            <a:ext cx="4038600" cy="2743200"/>
          </a:xfrm>
          <a:prstGeom prst="line">
            <a:avLst/>
          </a:prstGeom>
          <a:ln w="28575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DCBA56-4CD8-4464-9D20-7AA51A076E61}"/>
              </a:ext>
            </a:extLst>
          </p:cNvPr>
          <p:cNvCxnSpPr>
            <a:cxnSpLocks/>
          </p:cNvCxnSpPr>
          <p:nvPr/>
        </p:nvCxnSpPr>
        <p:spPr>
          <a:xfrm flipH="1" flipV="1">
            <a:off x="2209800" y="7912707"/>
            <a:ext cx="4198276" cy="1743341"/>
          </a:xfrm>
          <a:prstGeom prst="line">
            <a:avLst/>
          </a:prstGeom>
          <a:ln w="28575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143000" y="4874455"/>
            <a:ext cx="282953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원도심 포함 구역 </a:t>
            </a:r>
            <a:endParaRPr lang="en-US" altLang="ko-KR" sz="2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78862D-6DBB-439E-9369-DEC96601D1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" t="13459" r="4333" b="4922"/>
          <a:stretch/>
        </p:blipFill>
        <p:spPr>
          <a:xfrm>
            <a:off x="6209110" y="712524"/>
            <a:ext cx="10783490" cy="39737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8763000" y="605394"/>
            <a:ext cx="726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포함구역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982200" y="5235614"/>
            <a:ext cx="418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E302CD-0716-41A9-BF0D-028803197C65}"/>
              </a:ext>
            </a:extLst>
          </p:cNvPr>
          <p:cNvSpPr/>
          <p:nvPr/>
        </p:nvSpPr>
        <p:spPr>
          <a:xfrm>
            <a:off x="10119437" y="1136904"/>
            <a:ext cx="675441" cy="280859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6A8B9C-CA71-4C3A-888A-4006CD1D78FB}"/>
              </a:ext>
            </a:extLst>
          </p:cNvPr>
          <p:cNvSpPr/>
          <p:nvPr/>
        </p:nvSpPr>
        <p:spPr>
          <a:xfrm>
            <a:off x="13076998" y="1115655"/>
            <a:ext cx="675441" cy="2833977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4941A6-F1AE-4506-8A52-41F30080D467}"/>
              </a:ext>
            </a:extLst>
          </p:cNvPr>
          <p:cNvSpPr/>
          <p:nvPr/>
        </p:nvSpPr>
        <p:spPr>
          <a:xfrm>
            <a:off x="10096373" y="5790595"/>
            <a:ext cx="615198" cy="2880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7488D3-2878-495D-808A-4FDF43CADE2F}"/>
              </a:ext>
            </a:extLst>
          </p:cNvPr>
          <p:cNvSpPr/>
          <p:nvPr/>
        </p:nvSpPr>
        <p:spPr>
          <a:xfrm>
            <a:off x="13076077" y="5796244"/>
            <a:ext cx="615198" cy="2880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E711219-3C10-42AE-AF15-C52656762F99}"/>
              </a:ext>
            </a:extLst>
          </p:cNvPr>
          <p:cNvSpPr/>
          <p:nvPr/>
        </p:nvSpPr>
        <p:spPr>
          <a:xfrm>
            <a:off x="7758129" y="5948149"/>
            <a:ext cx="2329080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B567C1-B3DC-489B-A687-3EF69DF6A217}"/>
              </a:ext>
            </a:extLst>
          </p:cNvPr>
          <p:cNvSpPr txBox="1"/>
          <p:nvPr/>
        </p:nvSpPr>
        <p:spPr>
          <a:xfrm>
            <a:off x="7696200" y="5992907"/>
            <a:ext cx="2355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A1AEAE3-1C49-461C-81C7-AFEF504F5587}"/>
              </a:ext>
            </a:extLst>
          </p:cNvPr>
          <p:cNvCxnSpPr>
            <a:cxnSpLocks/>
          </p:cNvCxnSpPr>
          <p:nvPr/>
        </p:nvCxnSpPr>
        <p:spPr>
          <a:xfrm>
            <a:off x="7077202" y="2874155"/>
            <a:ext cx="2857020" cy="95056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B5ED0E6-F0AB-4A84-B55B-8F2708B35FE3}"/>
              </a:ext>
            </a:extLst>
          </p:cNvPr>
          <p:cNvCxnSpPr>
            <a:cxnSpLocks/>
          </p:cNvCxnSpPr>
          <p:nvPr/>
        </p:nvCxnSpPr>
        <p:spPr>
          <a:xfrm>
            <a:off x="13826368" y="1585048"/>
            <a:ext cx="2541693" cy="66285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8BFDF04-63F7-4BFD-8A11-25154375C967}"/>
              </a:ext>
            </a:extLst>
          </p:cNvPr>
          <p:cNvCxnSpPr>
            <a:cxnSpLocks/>
          </p:cNvCxnSpPr>
          <p:nvPr/>
        </p:nvCxnSpPr>
        <p:spPr>
          <a:xfrm>
            <a:off x="7127940" y="7607682"/>
            <a:ext cx="2860228" cy="8066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60E6C42-B82E-4432-9FC1-F820D8E9E73E}"/>
              </a:ext>
            </a:extLst>
          </p:cNvPr>
          <p:cNvCxnSpPr>
            <a:cxnSpLocks/>
          </p:cNvCxnSpPr>
          <p:nvPr/>
        </p:nvCxnSpPr>
        <p:spPr>
          <a:xfrm>
            <a:off x="13689047" y="6675929"/>
            <a:ext cx="2679014" cy="49052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D75F471-DA4C-4463-9D63-DC57B59096FB}"/>
              </a:ext>
            </a:extLst>
          </p:cNvPr>
          <p:cNvCxnSpPr>
            <a:cxnSpLocks/>
          </p:cNvCxnSpPr>
          <p:nvPr/>
        </p:nvCxnSpPr>
        <p:spPr>
          <a:xfrm>
            <a:off x="10676746" y="8057855"/>
            <a:ext cx="2294019" cy="6140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CFAB55A-64A7-4547-9976-2494142B774E}"/>
              </a:ext>
            </a:extLst>
          </p:cNvPr>
          <p:cNvSpPr/>
          <p:nvPr/>
        </p:nvSpPr>
        <p:spPr>
          <a:xfrm>
            <a:off x="6219157" y="1455941"/>
            <a:ext cx="384181" cy="716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EF4A0F-71E0-4870-80D2-67F96A1F44E7}"/>
              </a:ext>
            </a:extLst>
          </p:cNvPr>
          <p:cNvSpPr txBox="1"/>
          <p:nvPr/>
        </p:nvSpPr>
        <p:spPr>
          <a:xfrm>
            <a:off x="6086132" y="163339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13500</a:t>
            </a:r>
            <a:endParaRPr lang="ko-KR" alt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ACD8DB7-18E3-47F0-9E6F-F76F4A4082BB}"/>
              </a:ext>
            </a:extLst>
          </p:cNvPr>
          <p:cNvSpPr txBox="1"/>
          <p:nvPr/>
        </p:nvSpPr>
        <p:spPr>
          <a:xfrm>
            <a:off x="6068687" y="236524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13000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C0F32F-FE18-4326-8E34-3E19FD26B1BA}"/>
              </a:ext>
            </a:extLst>
          </p:cNvPr>
          <p:cNvSpPr txBox="1"/>
          <p:nvPr/>
        </p:nvSpPr>
        <p:spPr>
          <a:xfrm>
            <a:off x="6096000" y="310585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12500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ADA68A-1022-473F-86D9-224E299B03B1}"/>
              </a:ext>
            </a:extLst>
          </p:cNvPr>
          <p:cNvSpPr txBox="1"/>
          <p:nvPr/>
        </p:nvSpPr>
        <p:spPr>
          <a:xfrm>
            <a:off x="6112573" y="613146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7000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F3D323-29C7-46CD-9206-97898EBCCCB2}"/>
              </a:ext>
            </a:extLst>
          </p:cNvPr>
          <p:cNvSpPr txBox="1"/>
          <p:nvPr/>
        </p:nvSpPr>
        <p:spPr>
          <a:xfrm>
            <a:off x="6120694" y="703226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6500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CBF9538-D9CE-4B55-B35B-532E218B05C2}"/>
              </a:ext>
            </a:extLst>
          </p:cNvPr>
          <p:cNvSpPr txBox="1"/>
          <p:nvPr/>
        </p:nvSpPr>
        <p:spPr>
          <a:xfrm>
            <a:off x="6110134" y="79127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6000</a:t>
            </a:r>
            <a:endParaRPr lang="ko-KR" altLang="en-US" sz="14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980E3D-87D4-471A-A171-42AFF84DA634}"/>
              </a:ext>
            </a:extLst>
          </p:cNvPr>
          <p:cNvSpPr/>
          <p:nvPr/>
        </p:nvSpPr>
        <p:spPr>
          <a:xfrm rot="5400000">
            <a:off x="11455421" y="-762912"/>
            <a:ext cx="736668" cy="10226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236B04-9612-42A3-BA57-8A0A7A15E96D}"/>
              </a:ext>
            </a:extLst>
          </p:cNvPr>
          <p:cNvSpPr txBox="1"/>
          <p:nvPr/>
        </p:nvSpPr>
        <p:spPr>
          <a:xfrm>
            <a:off x="7506674" y="397298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2017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FBA2E7C-19C4-4A0A-A6F7-9F2333AB5087}"/>
              </a:ext>
            </a:extLst>
          </p:cNvPr>
          <p:cNvSpPr txBox="1"/>
          <p:nvPr/>
        </p:nvSpPr>
        <p:spPr>
          <a:xfrm>
            <a:off x="9191494" y="398225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883C98-8CBA-4CC3-8BD9-A4F771595618}"/>
              </a:ext>
            </a:extLst>
          </p:cNvPr>
          <p:cNvSpPr txBox="1"/>
          <p:nvPr/>
        </p:nvSpPr>
        <p:spPr>
          <a:xfrm>
            <a:off x="10704809" y="39943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74B95A-11C4-46FE-965B-4B9173E36BEA}"/>
              </a:ext>
            </a:extLst>
          </p:cNvPr>
          <p:cNvSpPr txBox="1"/>
          <p:nvPr/>
        </p:nvSpPr>
        <p:spPr>
          <a:xfrm>
            <a:off x="12395357" y="39943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D28962C-BE2B-416F-B4E5-77FDDAFC0CFD}"/>
              </a:ext>
            </a:extLst>
          </p:cNvPr>
          <p:cNvSpPr txBox="1"/>
          <p:nvPr/>
        </p:nvSpPr>
        <p:spPr>
          <a:xfrm>
            <a:off x="13969321" y="398225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8B1CD9-1258-4238-9087-9D7E03FEF2AC}"/>
              </a:ext>
            </a:extLst>
          </p:cNvPr>
          <p:cNvSpPr txBox="1"/>
          <p:nvPr/>
        </p:nvSpPr>
        <p:spPr>
          <a:xfrm>
            <a:off x="15654141" y="39943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F7C61B7B-B80B-4C66-A074-840227703BD7}"/>
              </a:ext>
            </a:extLst>
          </p:cNvPr>
          <p:cNvCxnSpPr>
            <a:cxnSpLocks/>
          </p:cNvCxnSpPr>
          <p:nvPr/>
        </p:nvCxnSpPr>
        <p:spPr>
          <a:xfrm>
            <a:off x="8686800" y="1136904"/>
            <a:ext cx="0" cy="2782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A3BC42F0-7D13-4B34-A213-B167633A7534}"/>
              </a:ext>
            </a:extLst>
          </p:cNvPr>
          <p:cNvCxnSpPr>
            <a:cxnSpLocks/>
          </p:cNvCxnSpPr>
          <p:nvPr/>
        </p:nvCxnSpPr>
        <p:spPr>
          <a:xfrm>
            <a:off x="10279848" y="1142606"/>
            <a:ext cx="1514" cy="2802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47820F3-B86B-4D31-9D05-4E44C0D850F8}"/>
              </a:ext>
            </a:extLst>
          </p:cNvPr>
          <p:cNvCxnSpPr>
            <a:cxnSpLocks/>
          </p:cNvCxnSpPr>
          <p:nvPr/>
        </p:nvCxnSpPr>
        <p:spPr>
          <a:xfrm>
            <a:off x="11791203" y="1126673"/>
            <a:ext cx="0" cy="28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EAF38CD-6ABF-4CF7-BF83-910C1B239486}"/>
              </a:ext>
            </a:extLst>
          </p:cNvPr>
          <p:cNvSpPr/>
          <p:nvPr/>
        </p:nvSpPr>
        <p:spPr>
          <a:xfrm>
            <a:off x="10980093" y="3093882"/>
            <a:ext cx="1924347" cy="777823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077E22-8800-4C71-B473-A42BD35BBB28}"/>
              </a:ext>
            </a:extLst>
          </p:cNvPr>
          <p:cNvSpPr txBox="1"/>
          <p:nvPr/>
        </p:nvSpPr>
        <p:spPr>
          <a:xfrm>
            <a:off x="10910977" y="3124772"/>
            <a:ext cx="20172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두 차례의 </a:t>
            </a:r>
            <a:endParaRPr lang="en-US" altLang="ko-KR" sz="20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인구 급증시기 </a:t>
            </a:r>
            <a:endParaRPr lang="en-US" altLang="ko-KR" sz="20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CB29C8-15C3-494A-BFF9-059E16079880}"/>
              </a:ext>
            </a:extLst>
          </p:cNvPr>
          <p:cNvCxnSpPr>
            <a:cxnSpLocks/>
          </p:cNvCxnSpPr>
          <p:nvPr/>
        </p:nvCxnSpPr>
        <p:spPr>
          <a:xfrm>
            <a:off x="10872058" y="2729388"/>
            <a:ext cx="2204019" cy="27682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E831D66-5934-4811-9A66-E90037EA99B5}"/>
              </a:ext>
            </a:extLst>
          </p:cNvPr>
          <p:cNvCxnSpPr>
            <a:cxnSpLocks/>
          </p:cNvCxnSpPr>
          <p:nvPr/>
        </p:nvCxnSpPr>
        <p:spPr>
          <a:xfrm>
            <a:off x="13383676" y="1104900"/>
            <a:ext cx="0" cy="28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3C1FA6A-0B36-4F9C-A50A-122B5C4F3332}"/>
              </a:ext>
            </a:extLst>
          </p:cNvPr>
          <p:cNvCxnSpPr>
            <a:cxnSpLocks/>
          </p:cNvCxnSpPr>
          <p:nvPr/>
        </p:nvCxnSpPr>
        <p:spPr>
          <a:xfrm>
            <a:off x="14935200" y="1136904"/>
            <a:ext cx="0" cy="28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885C6B7-E682-4F40-B3C5-4AE72C03BE0E}"/>
              </a:ext>
            </a:extLst>
          </p:cNvPr>
          <p:cNvSpPr/>
          <p:nvPr/>
        </p:nvSpPr>
        <p:spPr>
          <a:xfrm rot="5400000">
            <a:off x="11422869" y="3970917"/>
            <a:ext cx="736668" cy="10226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2B61223-2FC5-4EB3-878C-284EB49B845A}"/>
              </a:ext>
            </a:extLst>
          </p:cNvPr>
          <p:cNvSpPr txBox="1"/>
          <p:nvPr/>
        </p:nvSpPr>
        <p:spPr>
          <a:xfrm>
            <a:off x="7474122" y="870681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2017</a:t>
            </a:r>
            <a:endParaRPr lang="ko-KR" altLang="en-US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1FE37CF-620A-4D35-8675-E7DF2C2BFB21}"/>
              </a:ext>
            </a:extLst>
          </p:cNvPr>
          <p:cNvSpPr txBox="1"/>
          <p:nvPr/>
        </p:nvSpPr>
        <p:spPr>
          <a:xfrm>
            <a:off x="9158942" y="871608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A9C9961-04FE-4337-8016-E852F475924A}"/>
              </a:ext>
            </a:extLst>
          </p:cNvPr>
          <p:cNvSpPr txBox="1"/>
          <p:nvPr/>
        </p:nvSpPr>
        <p:spPr>
          <a:xfrm>
            <a:off x="10672257" y="87281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5EA2017-1977-4F15-83E9-42EB1E3B7CAF}"/>
              </a:ext>
            </a:extLst>
          </p:cNvPr>
          <p:cNvSpPr txBox="1"/>
          <p:nvPr/>
        </p:nvSpPr>
        <p:spPr>
          <a:xfrm>
            <a:off x="12362805" y="87281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97FAF8-938F-4102-86D4-771E7EE00D37}"/>
              </a:ext>
            </a:extLst>
          </p:cNvPr>
          <p:cNvSpPr txBox="1"/>
          <p:nvPr/>
        </p:nvSpPr>
        <p:spPr>
          <a:xfrm>
            <a:off x="13936769" y="8716079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B9F59C-627D-4468-9AAE-438884C8531A}"/>
              </a:ext>
            </a:extLst>
          </p:cNvPr>
          <p:cNvSpPr txBox="1"/>
          <p:nvPr/>
        </p:nvSpPr>
        <p:spPr>
          <a:xfrm>
            <a:off x="15621589" y="87281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776C91E0-E2CE-404E-AE89-428AB7148443}"/>
              </a:ext>
            </a:extLst>
          </p:cNvPr>
          <p:cNvCxnSpPr>
            <a:cxnSpLocks/>
          </p:cNvCxnSpPr>
          <p:nvPr/>
        </p:nvCxnSpPr>
        <p:spPr>
          <a:xfrm>
            <a:off x="8686800" y="5790595"/>
            <a:ext cx="0" cy="28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3E6C333-2849-4017-8561-A65007B93EFD}"/>
              </a:ext>
            </a:extLst>
          </p:cNvPr>
          <p:cNvCxnSpPr>
            <a:cxnSpLocks/>
          </p:cNvCxnSpPr>
          <p:nvPr/>
        </p:nvCxnSpPr>
        <p:spPr>
          <a:xfrm>
            <a:off x="10210800" y="5774077"/>
            <a:ext cx="0" cy="2879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00913F67-C35E-4B78-9F36-478DB1275290}"/>
              </a:ext>
            </a:extLst>
          </p:cNvPr>
          <p:cNvCxnSpPr>
            <a:cxnSpLocks/>
          </p:cNvCxnSpPr>
          <p:nvPr/>
        </p:nvCxnSpPr>
        <p:spPr>
          <a:xfrm>
            <a:off x="11734800" y="5789327"/>
            <a:ext cx="32552" cy="2879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64EA6DC3-7449-4E2F-991E-9ADD3CA98499}"/>
              </a:ext>
            </a:extLst>
          </p:cNvPr>
          <p:cNvCxnSpPr>
            <a:cxnSpLocks/>
          </p:cNvCxnSpPr>
          <p:nvPr/>
        </p:nvCxnSpPr>
        <p:spPr>
          <a:xfrm>
            <a:off x="14859000" y="5789327"/>
            <a:ext cx="0" cy="2911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178D989-E169-4D32-BE2B-4DB9BDF20197}"/>
              </a:ext>
            </a:extLst>
          </p:cNvPr>
          <p:cNvSpPr/>
          <p:nvPr/>
        </p:nvSpPr>
        <p:spPr>
          <a:xfrm>
            <a:off x="10720735" y="6828545"/>
            <a:ext cx="2355342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6FFD9C-238A-450A-99A6-848AA66DEC99}"/>
              </a:ext>
            </a:extLst>
          </p:cNvPr>
          <p:cNvSpPr txBox="1"/>
          <p:nvPr/>
        </p:nvSpPr>
        <p:spPr>
          <a:xfrm>
            <a:off x="10660388" y="6866893"/>
            <a:ext cx="2495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949F66DE-97AB-4819-8C5C-B5888F4B3BFB}"/>
              </a:ext>
            </a:extLst>
          </p:cNvPr>
          <p:cNvCxnSpPr>
            <a:cxnSpLocks/>
          </p:cNvCxnSpPr>
          <p:nvPr/>
        </p:nvCxnSpPr>
        <p:spPr>
          <a:xfrm>
            <a:off x="13327586" y="5774077"/>
            <a:ext cx="7414" cy="2926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34399CA-E8A5-4A09-8ABF-241FDD0BBABC}"/>
              </a:ext>
            </a:extLst>
          </p:cNvPr>
          <p:cNvSpPr/>
          <p:nvPr/>
        </p:nvSpPr>
        <p:spPr>
          <a:xfrm>
            <a:off x="-60931" y="9941854"/>
            <a:ext cx="11910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“visualization/1.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원도심 구역 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원도심구역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비고령인구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”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230B1D27-598E-42B4-985A-F16EFE030062}"/>
              </a:ext>
            </a:extLst>
          </p:cNvPr>
          <p:cNvSpPr/>
          <p:nvPr/>
        </p:nvSpPr>
        <p:spPr>
          <a:xfrm>
            <a:off x="304800" y="266700"/>
            <a:ext cx="4715742" cy="100252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Object 32">
            <a:extLst>
              <a:ext uri="{FF2B5EF4-FFF2-40B4-BE49-F238E27FC236}">
                <a16:creationId xmlns:a16="http://schemas.microsoft.com/office/drawing/2014/main" id="{7D5C41C6-BEB9-4A70-B8EB-EBB876283B92}"/>
              </a:ext>
            </a:extLst>
          </p:cNvPr>
          <p:cNvSpPr txBox="1"/>
          <p:nvPr/>
        </p:nvSpPr>
        <p:spPr>
          <a:xfrm>
            <a:off x="-136578" y="426800"/>
            <a:ext cx="54120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36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99600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2395</TotalTime>
  <Words>3586</Words>
  <Application>Microsoft Office PowerPoint</Application>
  <PresentationFormat>사용자 지정</PresentationFormat>
  <Paragraphs>626</Paragraphs>
  <Slides>49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6" baseType="lpstr">
      <vt:lpstr>?? ??</vt:lpstr>
      <vt:lpstr>Black Han Sans</vt:lpstr>
      <vt:lpstr>Gmarket Sans Light</vt:lpstr>
      <vt:lpstr>Gmarket Sans Medium</vt:lpstr>
      <vt:lpstr>HY견고딕</vt:lpstr>
      <vt:lpstr>HY헤드라인M</vt:lpstr>
      <vt:lpstr>Mplus 1p Bold</vt:lpstr>
      <vt:lpstr>Mplus 1p Light</vt:lpstr>
      <vt:lpstr>나눔스퀘어 ExtraBold</vt:lpstr>
      <vt:lpstr>맑은 고딕</vt:lpstr>
      <vt:lpstr>휴먼둥근헤드라인</vt:lpstr>
      <vt:lpstr>휴먼모음T</vt:lpstr>
      <vt:lpstr>Arial</vt:lpstr>
      <vt:lpstr>Calibri</vt:lpstr>
      <vt:lpstr>Consolas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126</cp:revision>
  <dcterms:created xsi:type="dcterms:W3CDTF">2023-11-06T21:29:30Z</dcterms:created>
  <dcterms:modified xsi:type="dcterms:W3CDTF">2023-11-09T08:32:04Z</dcterms:modified>
</cp:coreProperties>
</file>